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</p:sldMasterIdLst>
  <p:notesMasterIdLst>
    <p:notesMasterId r:id="rId27"/>
  </p:notesMasterIdLst>
  <p:sldIdLst>
    <p:sldId id="256" r:id="rId3"/>
    <p:sldId id="262" r:id="rId4"/>
    <p:sldId id="270" r:id="rId5"/>
    <p:sldId id="271" r:id="rId6"/>
    <p:sldId id="273" r:id="rId7"/>
    <p:sldId id="272" r:id="rId8"/>
    <p:sldId id="283" r:id="rId9"/>
    <p:sldId id="282" r:id="rId10"/>
    <p:sldId id="284" r:id="rId11"/>
    <p:sldId id="285" r:id="rId12"/>
    <p:sldId id="286" r:id="rId13"/>
    <p:sldId id="289" r:id="rId14"/>
    <p:sldId id="290" r:id="rId15"/>
    <p:sldId id="287" r:id="rId16"/>
    <p:sldId id="288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0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MDC1FAS02B\ESMAD1FSM07_N$\Sport\2004\Tamara\ACB\ACB\Temporada%2017-18\Copa%20del%20Rey%20Gran%20Canaria\Informe%20Copa%20del%20rey%20Gran%20Canaria%20&#180;18\Impacto%20econ&#243;mico\Impacto%20Economico%20Gran%20Canaria%2018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274B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1-4EDF-837D-E9FB9FE30B99}"/>
              </c:ext>
            </c:extLst>
          </c:dPt>
          <c:dLbls>
            <c:dLbl>
              <c:idx val="0"/>
              <c:layout>
                <c:manualLayout>
                  <c:x val="-1.3099765307287452E-17"/>
                  <c:y val="-6.808510638297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1-4EDF-837D-E9FB9FE30B99}"/>
                </c:ext>
              </c:extLst>
            </c:dLbl>
            <c:dLbl>
              <c:idx val="1"/>
              <c:layout>
                <c:manualLayout>
                  <c:x val="0"/>
                  <c:y val="-0.38581560283687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11-4EDF-837D-E9FB9FE30B99}"/>
                </c:ext>
              </c:extLst>
            </c:dLbl>
            <c:dLbl>
              <c:idx val="2"/>
              <c:layout>
                <c:manualLayout>
                  <c:x val="0"/>
                  <c:y val="-0.2099290780141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11-4EDF-837D-E9FB9FE30B99}"/>
                </c:ext>
              </c:extLst>
            </c:dLbl>
            <c:dLbl>
              <c:idx val="3"/>
              <c:layout>
                <c:manualLayout>
                  <c:x val="0"/>
                  <c:y val="-0.2893617021276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11-4EDF-837D-E9FB9FE30B99}"/>
                </c:ext>
              </c:extLst>
            </c:dLbl>
            <c:dLbl>
              <c:idx val="4"/>
              <c:layout>
                <c:manualLayout>
                  <c:x val="0"/>
                  <c:y val="-0.2723404255319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1-4EDF-837D-E9FB9FE30B99}"/>
                </c:ext>
              </c:extLst>
            </c:dLbl>
            <c:dLbl>
              <c:idx val="5"/>
              <c:layout>
                <c:manualLayout>
                  <c:x val="-1.0479812245829962E-16"/>
                  <c:y val="-0.39148936170212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11-4EDF-837D-E9FB9FE30B99}"/>
                </c:ext>
              </c:extLst>
            </c:dLbl>
            <c:dLbl>
              <c:idx val="6"/>
              <c:layout>
                <c:manualLayout>
                  <c:x val="-1.4290818149340098E-3"/>
                  <c:y val="-0.25531914893617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11-4EDF-837D-E9FB9FE30B99}"/>
                </c:ext>
              </c:extLst>
            </c:dLbl>
            <c:dLbl>
              <c:idx val="7"/>
              <c:layout>
                <c:manualLayout>
                  <c:x val="-1.4290818149340098E-3"/>
                  <c:y val="-0.39148936170212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11-4EDF-837D-E9FB9FE3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'1.a Asistentes (NO ENTRADA)'!$C$35:$J$35</c:f>
              <c:strCache>
                <c:ptCount val="8"/>
                <c:pt idx="0">
                  <c:v>Las Palmas</c:v>
                </c:pt>
                <c:pt idx="1">
                  <c:v>Álava</c:v>
                </c:pt>
                <c:pt idx="2">
                  <c:v>Tenerife</c:v>
                </c:pt>
                <c:pt idx="3">
                  <c:v>Madrid</c:v>
                </c:pt>
                <c:pt idx="4">
                  <c:v>Barcelona</c:v>
                </c:pt>
                <c:pt idx="5">
                  <c:v>Valencia</c:v>
                </c:pt>
                <c:pt idx="6">
                  <c:v>Málaga</c:v>
                </c:pt>
                <c:pt idx="7">
                  <c:v>Resto</c:v>
                </c:pt>
              </c:strCache>
            </c:strRef>
          </c:cat>
          <c:val>
            <c:numRef>
              <c:f>'1.a Asistentes (NO ENTRADA)'!$C$36:$J$36</c:f>
              <c:numCache>
                <c:formatCode>#,##0</c:formatCode>
                <c:ptCount val="8"/>
                <c:pt idx="0">
                  <c:v>157.6673027824267</c:v>
                </c:pt>
                <c:pt idx="1">
                  <c:v>1695.1418495978144</c:v>
                </c:pt>
                <c:pt idx="2">
                  <c:v>865.16863152929557</c:v>
                </c:pt>
                <c:pt idx="3">
                  <c:v>1235.9239469788813</c:v>
                </c:pt>
                <c:pt idx="4">
                  <c:v>1144.9160273708055</c:v>
                </c:pt>
                <c:pt idx="5">
                  <c:v>1742.3544960391532</c:v>
                </c:pt>
                <c:pt idx="6">
                  <c:v>1065.3741151018228</c:v>
                </c:pt>
                <c:pt idx="7">
                  <c:v>1785.2561467448511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11-4EDF-837D-E9FB9FE30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45216"/>
        <c:axId val="152359296"/>
      </c:barChart>
      <c:catAx>
        <c:axId val="15234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2359296"/>
        <c:crosses val="autoZero"/>
        <c:auto val="1"/>
        <c:lblAlgn val="ctr"/>
        <c:lblOffset val="100"/>
        <c:noMultiLvlLbl val="0"/>
      </c:catAx>
      <c:valAx>
        <c:axId val="152359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523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403D-9F9A-40E1-99FC-8D7A3E07331E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49ACC-4AB7-4789-BCBF-025C9724F3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72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7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14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9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4310"/>
            </a:avLst>
          </a:prstGeom>
          <a:solidFill>
            <a:srgbClr val="FFF4D1"/>
          </a:solidFill>
          <a:ln w="12700" cap="rnd" algn="ctr">
            <a:noFill/>
            <a:prstDash val="sysDot"/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_tradnl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219B-707A-4090-A814-DA1A7B1C57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9BE0-E76A-4144-BFBD-905614277FE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0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4310"/>
            </a:avLst>
          </a:prstGeom>
          <a:solidFill>
            <a:srgbClr val="FFF4D1"/>
          </a:solidFill>
          <a:ln w="12700" cap="rnd" algn="ctr">
            <a:noFill/>
            <a:prstDash val="sysDot"/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_tradnl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955B-98D0-4892-AF0C-FBC194D7438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2C5D-04ED-498F-A054-05CC141CF5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94D5-1BD0-48ED-8620-D3B183A5139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7234-547D-439A-8B59-2207DFF39B3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A9A2-3616-4EAD-A983-CFF6821082A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E414-6398-4DBA-B6F8-1CA84EC17EE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CD7F-7C01-445A-9CEC-823CB74F1A7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8AFE-7E7A-428D-8CEA-8D198EC3E46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6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3839-E03C-4C04-A538-FB991CFB6E2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1B03-24C5-4529-A585-7A5548EA067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28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8FF8-8D19-491D-A3E3-449AE178E27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385-5533-408F-BA2E-E2192CC6E8B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46B0-52C0-42B8-B73C-41EE39E9D65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91AC-26FD-4955-91B6-DD29FC0A26E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35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4310"/>
            </a:avLst>
          </a:prstGeom>
          <a:solidFill>
            <a:srgbClr val="FFF4D1"/>
          </a:solidFill>
          <a:ln w="12700" cap="rnd" algn="ctr">
            <a:noFill/>
            <a:prstDash val="sysDot"/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_tradnl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1A61-D0BB-42C3-939F-E05510A58F0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2D99-0A8A-43A4-9970-3BC4C8CFA46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463D-06BF-4193-9D21-890043A95C5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D860-97C9-4238-8B86-572F5C7E4EC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41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D207-FB8F-4AF1-B08A-865AD619F7C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CD89-ABDD-433F-A6E9-735E679B798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1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03DD-EC88-4B3F-BDA5-386A64B7309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48D1-CE1B-4683-A7A2-6FC978C1D23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FF77-F750-4EDD-AAB2-71D704DB5D6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3A1B-E0F0-4C51-9C71-3DFC2D7884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0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27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6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85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72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50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3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0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A549-2AA8-4EDC-95DF-708B55B2FD82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D0FF-5753-48A3-8F81-7FB08F60B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F655B-2654-495C-9C7A-96D420339F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D1711-A990-432A-AA8A-2441689B839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8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09277"/>
            <a:ext cx="7772400" cy="2547715"/>
          </a:xfrm>
        </p:spPr>
        <p:txBody>
          <a:bodyPr>
            <a:normAutofit fontScale="90000"/>
          </a:bodyPr>
          <a:lstStyle/>
          <a:p>
            <a:r>
              <a:rPr lang="es-ES" sz="7300" b="1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Informe Copa Rey Gran Canaria 2018</a:t>
            </a:r>
            <a:r>
              <a:rPr lang="en-GB" b="1" dirty="0">
                <a:solidFill>
                  <a:srgbClr val="4F81BD">
                    <a:lumMod val="50000"/>
                  </a:srgbClr>
                </a:solidFill>
                <a:cs typeface="Arial" charset="0"/>
              </a:rPr>
              <a:t/>
            </a:r>
            <a:br>
              <a:rPr lang="en-GB" b="1" dirty="0">
                <a:solidFill>
                  <a:srgbClr val="4F81BD">
                    <a:lumMod val="50000"/>
                  </a:srgbClr>
                </a:solidFill>
                <a:cs typeface="Arial" charset="0"/>
              </a:rPr>
            </a:br>
            <a:endParaRPr lang="es-ES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708275"/>
            <a:ext cx="51625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Aceptación de Gran Canaria como sede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025775" y="1816100"/>
            <a:ext cx="2559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sz="1200" b="1" u="sng"/>
              <a:t>Según variable socio demográficas</a:t>
            </a:r>
            <a:endParaRPr lang="en-GB" altLang="es-ES" sz="1200" b="1" u="sng"/>
          </a:p>
        </p:txBody>
      </p:sp>
      <p:sp>
        <p:nvSpPr>
          <p:cNvPr id="14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cxnSp>
        <p:nvCxnSpPr>
          <p:cNvPr id="13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25450" y="931863"/>
            <a:ext cx="3879850" cy="238125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Opinión sobre la celebración de eventos en Gran Canaria</a:t>
            </a:r>
            <a:endParaRPr lang="es-ES" sz="1200" b="1" baseline="30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Gran Canarios</a:t>
            </a:r>
          </a:p>
        </p:txBody>
      </p:sp>
      <p:pic>
        <p:nvPicPr>
          <p:cNvPr id="1332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77"/>
          <a:stretch>
            <a:fillRect/>
          </a:stretch>
        </p:blipFill>
        <p:spPr bwMode="auto">
          <a:xfrm>
            <a:off x="841375" y="2103438"/>
            <a:ext cx="3048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4"/>
          <a:stretch>
            <a:fillRect/>
          </a:stretch>
        </p:blipFill>
        <p:spPr bwMode="auto">
          <a:xfrm>
            <a:off x="4611688" y="2562225"/>
            <a:ext cx="3862387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68313" y="1266825"/>
          <a:ext cx="7891462" cy="360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1462">
                  <a:extLst>
                    <a:ext uri="{9D8B030D-6E8A-4147-A177-3AD203B41FA5}"/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just" fontAlgn="t"/>
                      <a:r>
                        <a:rPr lang="es-ES" sz="900" i="1" u="none" strike="noStrike" dirty="0">
                          <a:effectLst/>
                        </a:rPr>
                        <a:t>El pasado fin de semana se celebró en el Gran Canaria Arena la Copa del Rey de Baloncesto (una competición </a:t>
                      </a:r>
                      <a:r>
                        <a:rPr lang="es-ES" sz="900" i="1" u="none" strike="noStrike" dirty="0" err="1">
                          <a:effectLst/>
                        </a:rPr>
                        <a:t>interclubes</a:t>
                      </a:r>
                      <a:r>
                        <a:rPr lang="es-ES" sz="900" i="1" u="none" strike="noStrike" dirty="0">
                          <a:effectLst/>
                        </a:rPr>
                        <a:t> que se celebra todos los años en España y organizada por la ACB), ¿qué le parece a </a:t>
                      </a:r>
                      <a:r>
                        <a:rPr lang="es-ES" sz="900" i="1" u="none" strike="noStrike" dirty="0" err="1">
                          <a:effectLst/>
                        </a:rPr>
                        <a:t>ud.</a:t>
                      </a:r>
                      <a:r>
                        <a:rPr lang="es-ES" sz="900" i="1" u="none" strike="noStrike" dirty="0">
                          <a:effectLst/>
                        </a:rPr>
                        <a:t> que se celebren este tipo de eventos en Gran Canaria?</a:t>
                      </a:r>
                      <a:endParaRPr lang="es-E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62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19113" y="1843088"/>
            <a:ext cx="32400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200" b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Consideran positivo estos eventos porque….</a:t>
            </a:r>
            <a:endParaRPr lang="en-GB" sz="12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339" name="Rectangle 60"/>
          <p:cNvSpPr>
            <a:spLocks noChangeArrowheads="1"/>
          </p:cNvSpPr>
          <p:nvPr/>
        </p:nvSpPr>
        <p:spPr bwMode="auto">
          <a:xfrm>
            <a:off x="3398838" y="1293813"/>
            <a:ext cx="10366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7F7F7F"/>
                </a:solidFill>
              </a:rPr>
              <a:t>Escala 0 a 10</a:t>
            </a:r>
          </a:p>
        </p:txBody>
      </p:sp>
      <p:sp>
        <p:nvSpPr>
          <p:cNvPr id="16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12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25450" y="1433513"/>
            <a:ext cx="3879850" cy="238125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Opinión sobre la celebración de eventos en Gran Canaria</a:t>
            </a:r>
            <a:endParaRPr lang="es-ES" sz="1200" b="1" baseline="30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6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5600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5600"/>
                </a:solidFill>
                <a:cs typeface="Arial" panose="020B0604020202020204" pitchFamily="34" charset="0"/>
              </a:rPr>
            </a:b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Aceptación de Gran Canaria como sede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Gran Canarios</a:t>
            </a:r>
          </a:p>
        </p:txBody>
      </p:sp>
      <p:pic>
        <p:nvPicPr>
          <p:cNvPr id="1434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433533"/>
            <a:ext cx="4275063" cy="39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Grupo 4"/>
          <p:cNvGrpSpPr>
            <a:grpSpLocks/>
          </p:cNvGrpSpPr>
          <p:nvPr/>
        </p:nvGrpSpPr>
        <p:grpSpPr bwMode="auto">
          <a:xfrm>
            <a:off x="6013028" y="4797425"/>
            <a:ext cx="1511300" cy="647700"/>
            <a:chOff x="2843808" y="5720413"/>
            <a:chExt cx="1512168" cy="648073"/>
          </a:xfrm>
        </p:grpSpPr>
        <p:pic>
          <p:nvPicPr>
            <p:cNvPr id="14348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6" t="86868" r="35844" b="5231"/>
            <a:stretch>
              <a:fillRect/>
            </a:stretch>
          </p:blipFill>
          <p:spPr bwMode="auto">
            <a:xfrm>
              <a:off x="2843808" y="5720413"/>
              <a:ext cx="1512168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2" t="86951" r="14011" b="5148"/>
            <a:stretch>
              <a:fillRect/>
            </a:stretch>
          </p:blipFill>
          <p:spPr bwMode="auto">
            <a:xfrm>
              <a:off x="2987824" y="5936437"/>
              <a:ext cx="1008112" cy="43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22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Aceptación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 Gran Canaria como Sede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endParaRPr lang="it-IT" sz="1200" kern="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1" name="20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Grancanarios</a:t>
            </a:r>
          </a:p>
        </p:txBody>
      </p:sp>
      <p:pic>
        <p:nvPicPr>
          <p:cNvPr id="3277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7" y="1772816"/>
            <a:ext cx="82485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G Omega" pitchFamily="34" charset="0"/>
                <a:ea typeface="Times New Roman" pitchFamily="18" charset="0"/>
                <a:cs typeface="Times New Roman" pitchFamily="18" charset="0"/>
              </a:rPr>
              <a:t>EN UNA ESCALA DE 0 A 10, EN QUÉ MEDIDA ESTÁ DE ACUERDO CON LA SIGUIENTES AFIRMACIONES QUE LE LEO, RECUERDE QUE 0 SIGNIFICA NADA DE ACUERDO Y 10 MUY DE ACUERDO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196752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CG Omega"/>
                <a:ea typeface="Times New Roman"/>
                <a:cs typeface="Times New Roman"/>
              </a:rPr>
              <a:t>EN </a:t>
            </a:r>
            <a:r>
              <a:rPr lang="es-ES" sz="1100" dirty="0">
                <a:latin typeface="CG Omega"/>
                <a:ea typeface="Times New Roman"/>
                <a:cs typeface="Times New Roman"/>
              </a:rPr>
              <a:t>UNA ESCALA DE 0 A 10, EN QUÉ MEDIDA ESTÁ DE ACUERDO CON LA SIGUIENTES AFIRMACIONES QUE LE LEO, RECUERDE QUE 0 SIGNIFICA NADA DE ACUERDO Y 10 MUY DE </a:t>
            </a:r>
            <a:r>
              <a:rPr lang="es-ES" sz="1100" dirty="0" smtClean="0">
                <a:latin typeface="CG Omega"/>
                <a:ea typeface="Times New Roman"/>
                <a:cs typeface="Times New Roman"/>
              </a:rPr>
              <a:t>ACUERDO. “Este tipo de eventos….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1231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Aceptación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 Gran Canaria como </a:t>
            </a: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Sede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Asistentes</a:t>
            </a:r>
          </a:p>
        </p:txBody>
      </p:sp>
      <p:sp>
        <p:nvSpPr>
          <p:cNvPr id="66564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33388" y="1228725"/>
            <a:ext cx="821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La gran </a:t>
            </a:r>
            <a:r>
              <a:rPr lang="es-ES" altLang="es-ES" sz="1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afinidad de los asistentes </a:t>
            </a: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con el Evento, crea un </a:t>
            </a:r>
            <a:r>
              <a:rPr lang="es-ES" altLang="es-ES" sz="1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lazo de deseo – orgullo</a:t>
            </a: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, que hace que la gran mayoría de los aficionados desee que la siguiente edición de </a:t>
            </a:r>
            <a:r>
              <a:rPr lang="es-ES" altLang="es-ES" sz="1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la Copa del Rey se celebre en su ciudad</a:t>
            </a: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Mas allá de la primera elección en la que los asistentes tienden a elegir su ciudad de procedencia, al igual que años anteriores Málaga y Madrid son la segunda y tercera opción por orden de preferencia. </a:t>
            </a:r>
          </a:p>
        </p:txBody>
      </p:sp>
      <p:sp>
        <p:nvSpPr>
          <p:cNvPr id="19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cxnSp>
        <p:nvCxnSpPr>
          <p:cNvPr id="11" name="10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5038"/>
            <a:ext cx="8976427" cy="27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>
            <a:extLst>
              <a:ext uri="{FF2B5EF4-FFF2-40B4-BE49-F238E27FC236}"/>
            </a:extLst>
          </p:cNvPr>
          <p:cNvSpPr/>
          <p:nvPr/>
        </p:nvSpPr>
        <p:spPr bwMode="auto">
          <a:xfrm>
            <a:off x="107950" y="1484313"/>
            <a:ext cx="8855075" cy="4752975"/>
          </a:xfrm>
          <a:prstGeom prst="rect">
            <a:avLst/>
          </a:prstGeom>
          <a:noFill/>
          <a:ln w="3175">
            <a:solidFill>
              <a:srgbClr val="42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9939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 smtClean="0">
                <a:solidFill>
                  <a:srgbClr val="4274B0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Flujos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Movilidad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7500" y="958850"/>
            <a:ext cx="8215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La Copa del Rey es un evento estacional que mueve en 4 días un gran flujo de personas, tanto de asistentes al evento como de todos aquellos que son participes en la Copa del Rey, desde jugadores, árbitros y organización.</a:t>
            </a:r>
            <a:endParaRPr lang="en-GB" altLang="es-ES" sz="12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637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07950" y="6467475"/>
            <a:ext cx="80724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28600" indent="-228600" algn="just" eaLnBrk="1" hangingPunct="1">
              <a:lnSpc>
                <a:spcPct val="70000"/>
              </a:lnSpc>
              <a:buFontTx/>
              <a:buAutoNum type="arabicPlain"/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Estimado con datos facilitados por la Organización y con la declaración de los asistentes respecto a partidos asistidos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619250" y="6143625"/>
            <a:ext cx="5976938" cy="203200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>
                <a:solidFill>
                  <a:schemeClr val="bg1"/>
                </a:solidFill>
              </a:rPr>
              <a:t>La Copa del Rey genera un flujo de movilidad de más de 37.900 personas</a:t>
            </a:r>
            <a:endParaRPr lang="en-GB" altLang="es-ES" sz="1200" b="1">
              <a:solidFill>
                <a:schemeClr val="bg1"/>
              </a:solidFill>
            </a:endParaRPr>
          </a:p>
        </p:txBody>
      </p:sp>
      <p:sp>
        <p:nvSpPr>
          <p:cNvPr id="18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25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85738" y="1700213"/>
            <a:ext cx="2873375" cy="239712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Protagonistas en Pista:  339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59125" y="1700213"/>
            <a:ext cx="2828925" cy="21590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Personal de Partidos y Organización: 264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81713" y="1700213"/>
            <a:ext cx="2808287" cy="21590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Personal Medios Acreditados: 417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2413" y="3570288"/>
            <a:ext cx="2806700" cy="22225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  Protagonistas en  la Minicopa: 144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84888" y="3567113"/>
            <a:ext cx="2808287" cy="22225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Personal Patrocinadores y Otros:  939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78175" y="3573463"/>
            <a:ext cx="2782888" cy="21590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Asistentes a todos los Eventos:  35.833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49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78038"/>
            <a:ext cx="2863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071688"/>
            <a:ext cx="2884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044700"/>
            <a:ext cx="28082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924300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929063"/>
            <a:ext cx="27828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924300"/>
            <a:ext cx="2768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CuadroTexto 12"/>
          <p:cNvSpPr txBox="1">
            <a:spLocks noChangeArrowheads="1"/>
          </p:cNvSpPr>
          <p:nvPr/>
        </p:nvSpPr>
        <p:spPr bwMode="auto">
          <a:xfrm>
            <a:off x="5788025" y="4192588"/>
            <a:ext cx="1444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50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66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Valoración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 la Copa del Rey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Asistentes al Evento</a:t>
            </a:r>
          </a:p>
        </p:txBody>
      </p:sp>
      <p:grpSp>
        <p:nvGrpSpPr>
          <p:cNvPr id="31749" name="Grupo 10"/>
          <p:cNvGrpSpPr>
            <a:grpSpLocks/>
          </p:cNvGrpSpPr>
          <p:nvPr/>
        </p:nvGrpSpPr>
        <p:grpSpPr bwMode="auto">
          <a:xfrm>
            <a:off x="3595688" y="6296025"/>
            <a:ext cx="1949450" cy="228600"/>
            <a:chOff x="3411538" y="6176963"/>
            <a:chExt cx="1949450" cy="228600"/>
          </a:xfrm>
        </p:grpSpPr>
        <p:sp>
          <p:nvSpPr>
            <p:cNvPr id="2" name="Text Box 8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538" y="6176963"/>
              <a:ext cx="1949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80975" algn="l"/>
                  <a:tab pos="116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80975" algn="l"/>
                  <a:tab pos="116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80975" algn="l"/>
                  <a:tab pos="116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80975" algn="l"/>
                  <a:tab pos="116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80975" algn="l"/>
                  <a:tab pos="116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80975" algn="l"/>
                  <a:tab pos="116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80975" algn="l"/>
                  <a:tab pos="116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80975" algn="l"/>
                  <a:tab pos="116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80975" algn="l"/>
                  <a:tab pos="116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900" dirty="0">
                  <a:solidFill>
                    <a:srgbClr val="50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s-ES" altLang="es-ES" sz="9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Muy buena</a:t>
              </a:r>
              <a:r>
                <a:rPr lang="es-ES" altLang="es-ES" sz="900" dirty="0">
                  <a:solidFill>
                    <a:srgbClr val="50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s-ES" altLang="es-ES" sz="9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Buena</a:t>
              </a:r>
            </a:p>
          </p:txBody>
        </p:sp>
        <p:sp>
          <p:nvSpPr>
            <p:cNvPr id="82" name="Rectangle 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6229351"/>
              <a:ext cx="125413" cy="1254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ES" sz="1400">
                <a:cs typeface="+mn-cs"/>
              </a:endParaRPr>
            </a:p>
          </p:txBody>
        </p:sp>
        <p:sp>
          <p:nvSpPr>
            <p:cNvPr id="31761" name="Rectangle 10"/>
            <p:cNvSpPr>
              <a:spLocks noChangeArrowheads="1"/>
            </p:cNvSpPr>
            <p:nvPr/>
          </p:nvSpPr>
          <p:spPr bwMode="auto">
            <a:xfrm>
              <a:off x="3411538" y="6229350"/>
              <a:ext cx="125412" cy="125413"/>
            </a:xfrm>
            <a:prstGeom prst="rect">
              <a:avLst/>
            </a:prstGeom>
            <a:solidFill>
              <a:srgbClr val="4274B0"/>
            </a:solidFill>
            <a:ln w="9525">
              <a:solidFill>
                <a:srgbClr val="4274B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400">
                <a:latin typeface="Arial" charset="0"/>
              </a:endParaRPr>
            </a:p>
          </p:txBody>
        </p:sp>
      </p:grpSp>
      <p:sp>
        <p:nvSpPr>
          <p:cNvPr id="25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cxnSp>
        <p:nvCxnSpPr>
          <p:cNvPr id="17" name="16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2" name="Grupo 9"/>
          <p:cNvGrpSpPr>
            <a:grpSpLocks/>
          </p:cNvGrpSpPr>
          <p:nvPr/>
        </p:nvGrpSpPr>
        <p:grpSpPr bwMode="auto">
          <a:xfrm>
            <a:off x="641350" y="1743348"/>
            <a:ext cx="7858125" cy="3731149"/>
            <a:chOff x="827584" y="1629048"/>
            <a:chExt cx="7859671" cy="3731141"/>
          </a:xfrm>
        </p:grpSpPr>
        <p:sp>
          <p:nvSpPr>
            <p:cNvPr id="26" name="AutoShape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318219" y="1629048"/>
              <a:ext cx="1513185" cy="317499"/>
            </a:xfrm>
            <a:prstGeom prst="roundRect">
              <a:avLst>
                <a:gd name="adj" fmla="val 4310"/>
              </a:avLst>
            </a:prstGeom>
            <a:solidFill>
              <a:srgbClr val="DDEBF7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s-ES" sz="120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Organización</a:t>
              </a:r>
              <a:endParaRPr lang="es-ES_tradnl" sz="12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7" name="AutoShape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974628" y="1629048"/>
              <a:ext cx="1510010" cy="317499"/>
            </a:xfrm>
            <a:prstGeom prst="roundRect">
              <a:avLst>
                <a:gd name="adj" fmla="val 4310"/>
              </a:avLst>
            </a:prstGeom>
            <a:solidFill>
              <a:srgbClr val="DDEBF7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s-ES" sz="120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Instalaciones</a:t>
              </a:r>
              <a:endParaRPr lang="es-ES_tradnl" sz="12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0" name="AutoShape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656444" y="1629048"/>
              <a:ext cx="1511597" cy="317499"/>
            </a:xfrm>
            <a:prstGeom prst="roundRect">
              <a:avLst>
                <a:gd name="adj" fmla="val 4310"/>
              </a:avLst>
            </a:prstGeom>
            <a:solidFill>
              <a:srgbClr val="DDEBF7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s-ES" sz="120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Acceso al Pabellón</a:t>
              </a:r>
              <a:endParaRPr lang="es-ES_tradnl" sz="12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31756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3" r="17796"/>
            <a:stretch>
              <a:fillRect/>
            </a:stretch>
          </p:blipFill>
          <p:spPr bwMode="auto">
            <a:xfrm>
              <a:off x="827584" y="2378595"/>
              <a:ext cx="2494200" cy="2975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5" t="4659" r="19826" b="4659"/>
            <a:stretch>
              <a:fillRect/>
            </a:stretch>
          </p:blipFill>
          <p:spPr bwMode="auto">
            <a:xfrm>
              <a:off x="3536873" y="2378594"/>
              <a:ext cx="2385277" cy="298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" t="2502" r="15843" b="2464"/>
            <a:stretch>
              <a:fillRect/>
            </a:stretch>
          </p:blipFill>
          <p:spPr bwMode="auto">
            <a:xfrm>
              <a:off x="6137240" y="2378595"/>
              <a:ext cx="2550015" cy="297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9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550" y="71438"/>
            <a:ext cx="9001125" cy="6715125"/>
          </a:xfrm>
          <a:prstGeom prst="roundRect">
            <a:avLst>
              <a:gd name="adj" fmla="val 4310"/>
            </a:avLst>
          </a:prstGeom>
          <a:solidFill>
            <a:schemeClr val="accent1">
              <a:lumMod val="40000"/>
              <a:lumOff val="60000"/>
            </a:schemeClr>
          </a:solidFill>
          <a:ln w="12700" cap="rnd" algn="ctr">
            <a:noFill/>
            <a:prstDash val="sysDot"/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8" name="8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757238" y="1857375"/>
            <a:ext cx="7702550" cy="1588"/>
          </a:xfrm>
          <a:prstGeom prst="line">
            <a:avLst/>
          </a:prstGeom>
          <a:ln>
            <a:solidFill>
              <a:srgbClr val="42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407988" y="1230313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 smtClean="0">
                <a:solidFill>
                  <a:srgbClr val="4274B0"/>
                </a:solidFill>
              </a:rPr>
              <a:t>Dimensión </a:t>
            </a:r>
            <a:r>
              <a:rPr lang="es-ES" altLang="es-ES" sz="3600" b="1" dirty="0">
                <a:solidFill>
                  <a:srgbClr val="4274B0"/>
                </a:solidFill>
              </a:rPr>
              <a:t>Mediática y Otros Activos</a:t>
            </a:r>
            <a:r>
              <a:rPr lang="es-ES" altLang="es-ES" sz="2400" b="1" dirty="0">
                <a:solidFill>
                  <a:srgbClr val="005000"/>
                </a:solidFill>
              </a:rPr>
              <a:t/>
            </a:r>
            <a:br>
              <a:rPr lang="es-ES" altLang="es-ES" sz="2400" b="1" dirty="0">
                <a:solidFill>
                  <a:srgbClr val="005000"/>
                </a:solidFill>
              </a:rPr>
            </a:br>
            <a:endParaRPr lang="es-ES" altLang="es-ES" sz="2400" b="1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35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Mediática y Otros Activos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Presencia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Mediática de Gran Canaria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132" name="Rectangle 20"/>
          <p:cNvSpPr>
            <a:spLocks noChangeArrowheads="1"/>
          </p:cNvSpPr>
          <p:nvPr/>
        </p:nvSpPr>
        <p:spPr bwMode="auto">
          <a:xfrm>
            <a:off x="1095375" y="3695700"/>
            <a:ext cx="2644775" cy="288925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Medios Impresos</a:t>
            </a:r>
          </a:p>
        </p:txBody>
      </p:sp>
      <p:sp>
        <p:nvSpPr>
          <p:cNvPr id="48133" name="Rectangle 20"/>
          <p:cNvSpPr>
            <a:spLocks noChangeArrowheads="1"/>
          </p:cNvSpPr>
          <p:nvPr/>
        </p:nvSpPr>
        <p:spPr bwMode="auto">
          <a:xfrm>
            <a:off x="5495925" y="3651250"/>
            <a:ext cx="2697163" cy="288925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400" b="1">
                <a:solidFill>
                  <a:schemeClr val="bg1"/>
                </a:solidFill>
              </a:rPr>
              <a:t>Medios Digitales</a:t>
            </a:r>
          </a:p>
        </p:txBody>
      </p:sp>
      <p:sp>
        <p:nvSpPr>
          <p:cNvPr id="25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073275" y="5848350"/>
            <a:ext cx="6119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*No se han tenido en cuenta las audiencias / lectores / internautas de aquellos soportes no auditados</a:t>
            </a:r>
          </a:p>
        </p:txBody>
      </p:sp>
      <p:sp>
        <p:nvSpPr>
          <p:cNvPr id="26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mediática y Otros Activos 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8136" name="Rectangle 20"/>
          <p:cNvSpPr>
            <a:spLocks noChangeArrowheads="1"/>
          </p:cNvSpPr>
          <p:nvPr/>
        </p:nvSpPr>
        <p:spPr bwMode="auto">
          <a:xfrm>
            <a:off x="3059113" y="1341438"/>
            <a:ext cx="2890837" cy="288925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400" b="1">
                <a:solidFill>
                  <a:schemeClr val="bg1"/>
                </a:solidFill>
              </a:rPr>
              <a:t>Television</a:t>
            </a:r>
          </a:p>
        </p:txBody>
      </p:sp>
      <p:grpSp>
        <p:nvGrpSpPr>
          <p:cNvPr id="48137" name="24 Grupo"/>
          <p:cNvGrpSpPr>
            <a:grpSpLocks/>
          </p:cNvGrpSpPr>
          <p:nvPr/>
        </p:nvGrpSpPr>
        <p:grpSpPr bwMode="auto">
          <a:xfrm>
            <a:off x="214313" y="6381750"/>
            <a:ext cx="3382962" cy="217488"/>
            <a:chOff x="2268538" y="6381722"/>
            <a:chExt cx="3382962" cy="197326"/>
          </a:xfrm>
        </p:grpSpPr>
        <p:sp>
          <p:nvSpPr>
            <p:cNvPr id="22" name="AutoShape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6381722"/>
              <a:ext cx="3382962" cy="197326"/>
            </a:xfrm>
            <a:prstGeom prst="roundRect">
              <a:avLst>
                <a:gd name="adj" fmla="val 4310"/>
              </a:avLst>
            </a:prstGeom>
            <a:noFill/>
            <a:ln w="9525" cap="rnd" algn="ctr">
              <a:solidFill>
                <a:schemeClr val="accent1"/>
              </a:solidFill>
              <a:prstDash val="sysDot"/>
              <a:round/>
              <a:headEnd/>
              <a:tailEnd/>
            </a:ln>
            <a:effectLst>
              <a:outerShdw dist="35921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400" b="1" dirty="0">
                <a:latin typeface="+mn-lt"/>
                <a:cs typeface="+mn-cs"/>
              </a:endParaRPr>
            </a:p>
          </p:txBody>
        </p:sp>
        <p:sp>
          <p:nvSpPr>
            <p:cNvPr id="48149" name="Rectangle 5"/>
            <p:cNvSpPr>
              <a:spLocks noChangeArrowheads="1"/>
            </p:cNvSpPr>
            <p:nvPr/>
          </p:nvSpPr>
          <p:spPr bwMode="auto">
            <a:xfrm>
              <a:off x="2487613" y="6427396"/>
              <a:ext cx="2944812" cy="11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ES" altLang="es-ES" sz="1200"/>
                <a:t>Ver detalle de contenidos en Anexo III adjunto</a:t>
              </a:r>
            </a:p>
          </p:txBody>
        </p:sp>
      </p:grpSp>
      <p:sp>
        <p:nvSpPr>
          <p:cNvPr id="2" name="CuadroTexto 1">
            <a:extLst>
              <a:ext uri="{FF2B5EF4-FFF2-40B4-BE49-F238E27FC236}"/>
            </a:extLst>
          </p:cNvPr>
          <p:cNvSpPr txBox="1"/>
          <p:nvPr/>
        </p:nvSpPr>
        <p:spPr>
          <a:xfrm>
            <a:off x="5399088" y="5094288"/>
            <a:ext cx="28908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Los impactos se han calculado en base a la audiencia de la web y la relevancia del baloncesto dentro de la misma sin eliminar las duplicaciones de impactos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CuadroTexto 18">
            <a:extLst>
              <a:ext uri="{FF2B5EF4-FFF2-40B4-BE49-F238E27FC236}"/>
            </a:extLst>
          </p:cNvPr>
          <p:cNvSpPr txBox="1"/>
          <p:nvPr/>
        </p:nvSpPr>
        <p:spPr>
          <a:xfrm>
            <a:off x="971550" y="5157788"/>
            <a:ext cx="28511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Los impactos se han calculado en base a la audiencia del medio sin eliminar las duplicaciones de impactos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814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98613"/>
            <a:ext cx="26955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603375"/>
            <a:ext cx="2695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uadroTexto 26">
            <a:extLst>
              <a:ext uri="{FF2B5EF4-FFF2-40B4-BE49-F238E27FC236}"/>
            </a:extLst>
          </p:cNvPr>
          <p:cNvSpPr txBox="1"/>
          <p:nvPr/>
        </p:nvSpPr>
        <p:spPr>
          <a:xfrm>
            <a:off x="6148388" y="3106738"/>
            <a:ext cx="2730500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*Datos de audiencia facilitados por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Kantar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Media</a:t>
            </a:r>
          </a:p>
        </p:txBody>
      </p:sp>
      <p:pic>
        <p:nvPicPr>
          <p:cNvPr id="4814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917950"/>
            <a:ext cx="28098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917950"/>
            <a:ext cx="28209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5" name="Grupo 6"/>
          <p:cNvGrpSpPr>
            <a:grpSpLocks/>
          </p:cNvGrpSpPr>
          <p:nvPr/>
        </p:nvGrpSpPr>
        <p:grpSpPr bwMode="auto">
          <a:xfrm>
            <a:off x="6013450" y="1808163"/>
            <a:ext cx="2951163" cy="1235075"/>
            <a:chOff x="6013730" y="1808423"/>
            <a:chExt cx="2950758" cy="1234815"/>
          </a:xfrm>
        </p:grpSpPr>
        <p:pic>
          <p:nvPicPr>
            <p:cNvPr id="48146" name="Imagen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730" y="1808423"/>
              <a:ext cx="2950758" cy="24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7" name="Imagen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855" y="2080205"/>
              <a:ext cx="2682507" cy="96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29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"/>
          <p:cNvSpPr>
            <a:spLocks noChangeArrowheads="1"/>
          </p:cNvSpPr>
          <p:nvPr/>
        </p:nvSpPr>
        <p:spPr bwMode="auto">
          <a:xfrm>
            <a:off x="3036888" y="1341438"/>
            <a:ext cx="2889250" cy="288925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Campaña Publicitaria</a:t>
            </a:r>
          </a:p>
        </p:txBody>
      </p:sp>
      <p:sp>
        <p:nvSpPr>
          <p:cNvPr id="49155" name="Rectangle 20"/>
          <p:cNvSpPr>
            <a:spLocks noChangeArrowheads="1"/>
          </p:cNvSpPr>
          <p:nvPr/>
        </p:nvSpPr>
        <p:spPr bwMode="auto">
          <a:xfrm>
            <a:off x="876300" y="4521200"/>
            <a:ext cx="2890838" cy="288925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400" b="1">
                <a:solidFill>
                  <a:schemeClr val="bg1"/>
                </a:solidFill>
              </a:rPr>
              <a:t>Otros</a:t>
            </a:r>
          </a:p>
        </p:txBody>
      </p:sp>
      <p:graphicFrame>
        <p:nvGraphicFramePr>
          <p:cNvPr id="17" name="16 Tabla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33363" y="2103438"/>
          <a:ext cx="2663825" cy="982662"/>
        </p:xfrm>
        <a:graphic>
          <a:graphicData uri="http://schemas.openxmlformats.org/drawingml/2006/table">
            <a:tbl>
              <a:tblPr/>
              <a:tblGrid>
                <a:gridCol w="1897256">
                  <a:extLst>
                    <a:ext uri="{9D8B030D-6E8A-4147-A177-3AD203B41FA5}"/>
                  </a:extLst>
                </a:gridCol>
                <a:gridCol w="766569">
                  <a:extLst>
                    <a:ext uri="{9D8B030D-6E8A-4147-A177-3AD203B41FA5}"/>
                  </a:extLst>
                </a:gridCol>
              </a:tblGrid>
              <a:tr h="2663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Avances Programación</a:t>
                      </a:r>
                    </a:p>
                  </a:txBody>
                  <a:tcPr marL="9523" marR="9523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308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3" marR="9523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3" marR="9523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5032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Movistar + </a:t>
                      </a:r>
                    </a:p>
                    <a:p>
                      <a:pPr algn="ctr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Semana</a:t>
                      </a:r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 previa a la competición</a:t>
                      </a:r>
                    </a:p>
                    <a:p>
                      <a:pPr algn="ctr" fontAlgn="b"/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(383 emisiones)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3" name="22 Tabla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77888" y="4860925"/>
          <a:ext cx="2889250" cy="1439862"/>
        </p:xfrm>
        <a:graphic>
          <a:graphicData uri="http://schemas.openxmlformats.org/drawingml/2006/table">
            <a:tbl>
              <a:tblPr/>
              <a:tblGrid>
                <a:gridCol w="2057812">
                  <a:extLst>
                    <a:ext uri="{9D8B030D-6E8A-4147-A177-3AD203B41FA5}"/>
                  </a:extLst>
                </a:gridCol>
                <a:gridCol w="831438">
                  <a:extLst>
                    <a:ext uri="{9D8B030D-6E8A-4147-A177-3AD203B41FA5}"/>
                  </a:extLst>
                </a:gridCol>
              </a:tblGrid>
              <a:tr h="21299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748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Asistencia Zona Lúdica y Minicopa: +18.000 impactos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29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Asistentes Únicos 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Pabellón: 10.765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29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Asistentes Final Minicopa: 6.834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29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Programa Oficial: 15.000 ejemplares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29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Flyers Promocionales: 10.000 ejemplares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mediática y Otros Activos 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9176" name="Rectangle 20"/>
          <p:cNvSpPr>
            <a:spLocks noChangeArrowheads="1"/>
          </p:cNvSpPr>
          <p:nvPr/>
        </p:nvSpPr>
        <p:spPr bwMode="auto">
          <a:xfrm>
            <a:off x="5197475" y="4521200"/>
            <a:ext cx="2890838" cy="288925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400" b="1">
                <a:solidFill>
                  <a:schemeClr val="bg1"/>
                </a:solidFill>
              </a:rPr>
              <a:t>RR.SS.</a:t>
            </a:r>
          </a:p>
        </p:txBody>
      </p:sp>
      <p:graphicFrame>
        <p:nvGraphicFramePr>
          <p:cNvPr id="12" name="11 Tabla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197475" y="4860925"/>
          <a:ext cx="2889250" cy="1308101"/>
        </p:xfrm>
        <a:graphic>
          <a:graphicData uri="http://schemas.openxmlformats.org/drawingml/2006/table">
            <a:tbl>
              <a:tblPr/>
              <a:tblGrid>
                <a:gridCol w="2057812">
                  <a:extLst>
                    <a:ext uri="{9D8B030D-6E8A-4147-A177-3AD203B41FA5}"/>
                  </a:extLst>
                </a:gridCol>
                <a:gridCol w="831438">
                  <a:extLst>
                    <a:ext uri="{9D8B030D-6E8A-4147-A177-3AD203B41FA5}"/>
                  </a:extLst>
                </a:gridCol>
              </a:tblGrid>
              <a:tr h="21251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352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Facebook: +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de 900 Mil</a:t>
                      </a: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interacciones y visualizaciones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25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Twitter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: + 1 </a:t>
                      </a:r>
                      <a:r>
                        <a:rPr lang="es-ES" sz="11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Mill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interacciones y visualizaciones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Instagram</a:t>
                      </a: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: 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+ 4 </a:t>
                      </a:r>
                      <a:r>
                        <a:rPr lang="es-ES" sz="1100" b="0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interacciones y visualizaciones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25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YouTube</a:t>
                      </a: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: +320 Mil visualizaciones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6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24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Mediática y Otros Activos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Presencia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Mediática de Gran Canaria (2)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17 Tabla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065838" y="2044700"/>
          <a:ext cx="2808287" cy="2001838"/>
        </p:xfrm>
        <a:graphic>
          <a:graphicData uri="http://schemas.openxmlformats.org/drawingml/2006/table">
            <a:tbl>
              <a:tblPr/>
              <a:tblGrid>
                <a:gridCol w="2000147">
                  <a:extLst>
                    <a:ext uri="{9D8B030D-6E8A-4147-A177-3AD203B41FA5}"/>
                  </a:extLst>
                </a:gridCol>
                <a:gridCol w="808140">
                  <a:extLst>
                    <a:ext uri="{9D8B030D-6E8A-4147-A177-3AD203B41FA5}"/>
                  </a:extLst>
                </a:gridCol>
              </a:tblGrid>
              <a:tr h="2522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Otros</a:t>
                      </a:r>
                      <a:r>
                        <a:rPr lang="es-ES" sz="14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Medios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4" marR="9524" marT="9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0180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4" marR="9524" marT="9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4" marR="9524" marT="9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51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Campaña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en Prensa ( Canarias7)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24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Soportes de Exterior</a:t>
                      </a:r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en Aeropuerto</a:t>
                      </a:r>
                    </a:p>
                    <a:p>
                      <a:pPr algn="ctr" fontAlgn="b"/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(Vinilado Llegadas)</a:t>
                      </a:r>
                    </a:p>
                    <a:p>
                      <a:pPr algn="ctr" fontAlgn="b"/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Autobus y Mupis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49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Radio Grupo</a:t>
                      </a:r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Prisa LPG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105 Cuñas 27"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51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Otras Activaciones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" name="16 Tabla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124200" y="2103438"/>
          <a:ext cx="2663825" cy="982662"/>
        </p:xfrm>
        <a:graphic>
          <a:graphicData uri="http://schemas.openxmlformats.org/drawingml/2006/table">
            <a:tbl>
              <a:tblPr/>
              <a:tblGrid>
                <a:gridCol w="1897256">
                  <a:extLst>
                    <a:ext uri="{9D8B030D-6E8A-4147-A177-3AD203B41FA5}"/>
                  </a:extLst>
                </a:gridCol>
                <a:gridCol w="766569">
                  <a:extLst>
                    <a:ext uri="{9D8B030D-6E8A-4147-A177-3AD203B41FA5}"/>
                  </a:extLst>
                </a:gridCol>
              </a:tblGrid>
              <a:tr h="2663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Spots 20 “ Patrocinadores</a:t>
                      </a:r>
                    </a:p>
                  </a:txBody>
                  <a:tcPr marL="9523" marR="9523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308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3" marR="9523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3" marR="9523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5032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Durante Copa del Rey (36 spots)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Mediática y Otros Activos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Retorno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Económico de Gran Canaria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977900"/>
            <a:ext cx="1697037" cy="21590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Televisión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1739900"/>
            <a:ext cx="1697037" cy="21590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Medios Impresos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2133600"/>
            <a:ext cx="1697037" cy="217488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Medios Digitales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2509838"/>
            <a:ext cx="1697037" cy="219075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Campaña Publicitaria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3683000"/>
            <a:ext cx="1697037" cy="217488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Otros Activos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4832350"/>
            <a:ext cx="1697037" cy="215900"/>
          </a:xfrm>
          <a:prstGeom prst="roundRect">
            <a:avLst>
              <a:gd name="adj" fmla="val 4310"/>
            </a:avLst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</a:rPr>
              <a:t>RR.SS.</a:t>
            </a:r>
            <a:endParaRPr lang="es-ES_tradnl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18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2" y="939800"/>
            <a:ext cx="3168823" cy="570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mediática y Otros Activos  - 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918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57188" y="188640"/>
            <a:ext cx="828675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Credenciales del informe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1.- QUIEN REALIZA EL INFORME: DENTSU AEGIS NETWORK</a:t>
            </a:r>
            <a:endParaRPr lang="en-GB" sz="2400" b="1" dirty="0">
              <a:solidFill>
                <a:srgbClr val="4F81BD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43883" y="6381750"/>
            <a:ext cx="4392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200" kern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Fuente: Informe Dentsu Aegis Network Sponsorship</a:t>
            </a:r>
            <a:endParaRPr lang="it-IT" sz="1200" kern="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513581" y="2334652"/>
            <a:ext cx="8225358" cy="3614628"/>
            <a:chOff x="1115617" y="2386503"/>
            <a:chExt cx="7171687" cy="2606516"/>
          </a:xfrm>
        </p:grpSpPr>
        <p:pic>
          <p:nvPicPr>
            <p:cNvPr id="25" name="Picture 8" descr="dan_logo_guide_1 0en_3final-4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8" t="58750" r="47831" b="32360"/>
            <a:stretch/>
          </p:blipFill>
          <p:spPr>
            <a:xfrm>
              <a:off x="3862594" y="3249388"/>
              <a:ext cx="1141454" cy="1229703"/>
            </a:xfrm>
            <a:prstGeom prst="rect">
              <a:avLst/>
            </a:prstGeom>
          </p:spPr>
        </p:pic>
        <p:sp>
          <p:nvSpPr>
            <p:cNvPr id="28" name="27 CuadroTexto"/>
            <p:cNvSpPr txBox="1"/>
            <p:nvPr/>
          </p:nvSpPr>
          <p:spPr>
            <a:xfrm>
              <a:off x="2814696" y="4746798"/>
              <a:ext cx="3380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“Servicios integrales para patrocinio y promoción de eventos</a:t>
              </a:r>
            </a:p>
            <a:p>
              <a:pPr algn="ctr"/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(consultoría, asesoría, planificación, gestión, comercialización, e investigación)”</a:t>
              </a:r>
              <a:endParaRPr lang="es-E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115617" y="4150989"/>
              <a:ext cx="2160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“Servicios integrales de marketing (investigación cualitativa y cuantitativa, modelado, etc.), con extensos conocimientos sobre comportamientos del cliente y posicionamiento de las marcas”</a:t>
              </a:r>
              <a:endParaRPr lang="es-E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6228184" y="3939902"/>
              <a:ext cx="205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“Especialista en </a:t>
              </a:r>
              <a:r>
                <a:rPr lang="es-ES" sz="5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Out</a:t>
              </a:r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s-ES" sz="5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of</a:t>
              </a:r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s-ES" sz="5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Home</a:t>
              </a:r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, desde servicios tradicionales (investigación, planificación, adquisición, informes y creatividad) hasta organización y gestión de eventos espectaculares”</a:t>
              </a:r>
              <a:endParaRPr lang="es-E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716016" y="2571750"/>
              <a:ext cx="28083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“Especialista en todos los vehículos digitales; ofrece un completo abanico de servicios integrales (asesoría, investigación, planificación, adquisición, CRM, informes y creatividad)</a:t>
              </a:r>
              <a:endParaRPr lang="es-E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267744" y="2571750"/>
              <a:ext cx="2088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Operador independiente especializado en nichos de mercado de grado internacional  y suministra soluciones de medios y comunicaciones. </a:t>
              </a:r>
              <a:endParaRPr lang="es-E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1475656" y="3128475"/>
              <a:ext cx="176342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Agencia independiente especializada en nichos de mercado de grado nacional suministrando soluciones de medios y comunicaciones. </a:t>
              </a:r>
              <a:endParaRPr lang="es-E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38 Elipse"/>
            <p:cNvSpPr/>
            <p:nvPr/>
          </p:nvSpPr>
          <p:spPr>
            <a:xfrm>
              <a:off x="3057562" y="3016783"/>
              <a:ext cx="2690183" cy="1602663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3635897" y="4469985"/>
              <a:ext cx="1584176" cy="324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34954" t="51938" r="52737" b="40882"/>
            <a:stretch>
              <a:fillRect/>
            </a:stretch>
          </p:blipFill>
          <p:spPr bwMode="auto">
            <a:xfrm>
              <a:off x="2446996" y="3456577"/>
              <a:ext cx="802375" cy="37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21729" t="33355" r="67603" b="62542"/>
            <a:stretch>
              <a:fillRect/>
            </a:stretch>
          </p:blipFill>
          <p:spPr bwMode="auto">
            <a:xfrm>
              <a:off x="3491880" y="2862977"/>
              <a:ext cx="93610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21004" t="45784" r="68328" b="48062"/>
            <a:stretch>
              <a:fillRect/>
            </a:stretch>
          </p:blipFill>
          <p:spPr bwMode="auto">
            <a:xfrm>
              <a:off x="4644008" y="2822907"/>
              <a:ext cx="9361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66956" t="52964" r="18273" b="40882"/>
            <a:stretch>
              <a:fillRect/>
            </a:stretch>
          </p:blipFill>
          <p:spPr bwMode="auto">
            <a:xfrm>
              <a:off x="5292080" y="4047043"/>
              <a:ext cx="936104" cy="31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19363" t="52964" r="65866" b="41908"/>
            <a:stretch>
              <a:fillRect/>
            </a:stretch>
          </p:blipFill>
          <p:spPr bwMode="auto">
            <a:xfrm>
              <a:off x="5580112" y="3614995"/>
              <a:ext cx="936104" cy="260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34994" t="39013" r="51801" b="54638"/>
            <a:stretch>
              <a:fillRect/>
            </a:stretch>
          </p:blipFill>
          <p:spPr bwMode="auto">
            <a:xfrm>
              <a:off x="5292080" y="3182947"/>
              <a:ext cx="9361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17421" t="39862" r="66022" b="55907"/>
            <a:stretch>
              <a:fillRect/>
            </a:stretch>
          </p:blipFill>
          <p:spPr bwMode="auto">
            <a:xfrm>
              <a:off x="2051721" y="3951140"/>
              <a:ext cx="1173716" cy="23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47 Grupo"/>
            <p:cNvGrpSpPr/>
            <p:nvPr/>
          </p:nvGrpSpPr>
          <p:grpSpPr>
            <a:xfrm>
              <a:off x="3707904" y="4530937"/>
              <a:ext cx="1368152" cy="164178"/>
              <a:chOff x="3203848" y="5445224"/>
              <a:chExt cx="1800200" cy="216024"/>
            </a:xfrm>
          </p:grpSpPr>
          <p:pic>
            <p:nvPicPr>
              <p:cNvPr id="50" name="49 Imagen" descr="_AEGIS Logo Oficial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t="35717" r="8005" b="16071"/>
              <a:stretch>
                <a:fillRect/>
              </a:stretch>
            </p:blipFill>
            <p:spPr>
              <a:xfrm>
                <a:off x="3299441" y="5445224"/>
                <a:ext cx="1704607" cy="216024"/>
              </a:xfrm>
              <a:prstGeom prst="rect">
                <a:avLst/>
              </a:prstGeom>
            </p:spPr>
          </p:pic>
          <p:pic>
            <p:nvPicPr>
              <p:cNvPr id="51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2351" r="90638" b="75947"/>
              <a:stretch>
                <a:fillRect/>
              </a:stretch>
            </p:blipFill>
            <p:spPr bwMode="auto">
              <a:xfrm>
                <a:off x="3203848" y="5445224"/>
                <a:ext cx="21602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48 Rectángulo"/>
            <p:cNvSpPr/>
            <p:nvPr/>
          </p:nvSpPr>
          <p:spPr>
            <a:xfrm>
              <a:off x="2887047" y="2386503"/>
              <a:ext cx="143981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ES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AGENCIA DEL AÑO 2014 (EFI)</a:t>
              </a:r>
              <a:endPara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513581" y="820336"/>
            <a:ext cx="8225358" cy="15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067" dirty="0" err="1" smtClean="0">
                <a:solidFill>
                  <a:prstClr val="black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Dentsu</a:t>
            </a:r>
            <a:r>
              <a:rPr lang="es-ES" sz="1067" dirty="0" smtClean="0">
                <a:solidFill>
                  <a:prstClr val="black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067" dirty="0" err="1">
                <a:solidFill>
                  <a:prstClr val="black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Aegis</a:t>
            </a:r>
            <a:r>
              <a:rPr lang="es-ES" sz="1067" dirty="0">
                <a:solidFill>
                  <a:prstClr val="black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Network Ltd., nace en marzo 2013, con objeto de ser el grupo de comunicación global más grande en la era digital con un capital social de 58.900 millones de yen (</a:t>
            </a:r>
            <a:r>
              <a:rPr lang="es-ES" sz="1067" dirty="0" smtClean="0">
                <a:solidFill>
                  <a:prstClr val="black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Japón)</a:t>
            </a:r>
            <a:endParaRPr lang="es-ES" sz="1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1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1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En España, DAN opera principalmente en medios y servicios de comunicación, en investigación de mercado, y en servicios especializados siendo desde hace años líder del mercado español con una cuota superior al 18%  y un crecimiento superior al 25% ( Datos: </a:t>
            </a:r>
            <a:r>
              <a:rPr lang="es-ES" sz="10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Recma</a:t>
            </a:r>
            <a:r>
              <a:rPr lang="es-ES" sz="1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9673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2875" y="44450"/>
            <a:ext cx="9001125" cy="6715125"/>
          </a:xfrm>
          <a:prstGeom prst="roundRect">
            <a:avLst>
              <a:gd name="adj" fmla="val 4310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noFill/>
            <a:prstDash val="sysDot"/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8" name="8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757238" y="1857375"/>
            <a:ext cx="7702550" cy="1588"/>
          </a:xfrm>
          <a:prstGeom prst="line">
            <a:avLst/>
          </a:prstGeom>
          <a:ln>
            <a:solidFill>
              <a:srgbClr val="42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465138" y="1230313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 smtClean="0">
                <a:solidFill>
                  <a:srgbClr val="4274B0"/>
                </a:solidFill>
              </a:rPr>
              <a:t>Dimensión </a:t>
            </a:r>
            <a:r>
              <a:rPr lang="es-ES" altLang="es-ES" sz="3600" b="1" dirty="0">
                <a:solidFill>
                  <a:srgbClr val="4274B0"/>
                </a:solidFill>
              </a:rPr>
              <a:t>Económica</a:t>
            </a:r>
            <a:r>
              <a:rPr lang="es-ES" altLang="es-ES" sz="2400" b="1" dirty="0">
                <a:solidFill>
                  <a:srgbClr val="005000"/>
                </a:solidFill>
              </a:rPr>
              <a:t/>
            </a:r>
            <a:br>
              <a:rPr lang="es-ES" altLang="es-ES" sz="2400" b="1" dirty="0">
                <a:solidFill>
                  <a:srgbClr val="005000"/>
                </a:solidFill>
              </a:rPr>
            </a:br>
            <a:endParaRPr lang="es-ES" altLang="es-ES" sz="2400" b="1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Económica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Gasto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Directo de los </a:t>
            </a: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Asistentes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0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8938" y="1300163"/>
            <a:ext cx="8223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El gasto promedio de los asistentes esta marcado por su procedencia, puesto que afecta mucho el medio de transporte y la lejanía de la ciudad de procedencia. Es por ello que se han diferenciado dos categorías para el cálculo total de gasto de Asistentes: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Residentes en Gran Canaria (que pueden asistir a la competición sin necesidad de pernoctar en la Capital)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Visitantes de fuera de la provincia.</a:t>
            </a:r>
          </a:p>
        </p:txBody>
      </p:sp>
      <p:cxnSp>
        <p:nvCxnSpPr>
          <p:cNvPr id="30" name="29 Conector recto de flecha">
            <a:extLst>
              <a:ext uri="{FF2B5EF4-FFF2-40B4-BE49-F238E27FC236}"/>
            </a:extLst>
          </p:cNvPr>
          <p:cNvCxnSpPr/>
          <p:nvPr/>
        </p:nvCxnSpPr>
        <p:spPr>
          <a:xfrm flipV="1">
            <a:off x="1033463" y="4216400"/>
            <a:ext cx="6994525" cy="6350"/>
          </a:xfrm>
          <a:prstGeom prst="straightConnector1">
            <a:avLst/>
          </a:prstGeom>
          <a:ln>
            <a:solidFill>
              <a:srgbClr val="4274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>
            <a:extLst>
              <a:ext uri="{FF2B5EF4-FFF2-40B4-BE49-F238E27FC236}"/>
            </a:extLst>
          </p:cNvPr>
          <p:cNvCxnSpPr/>
          <p:nvPr/>
        </p:nvCxnSpPr>
        <p:spPr>
          <a:xfrm flipV="1">
            <a:off x="1077913" y="3608388"/>
            <a:ext cx="6950075" cy="0"/>
          </a:xfrm>
          <a:prstGeom prst="straightConnector1">
            <a:avLst/>
          </a:prstGeom>
          <a:ln w="19050" cmpd="dbl">
            <a:solidFill>
              <a:schemeClr val="accent1">
                <a:lumMod val="40000"/>
                <a:lumOff val="6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Rectangle 60"/>
          <p:cNvSpPr>
            <a:spLocks noChangeArrowheads="1"/>
          </p:cNvSpPr>
          <p:nvPr/>
        </p:nvSpPr>
        <p:spPr bwMode="auto">
          <a:xfrm>
            <a:off x="7215188" y="785813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7F7F7F"/>
                </a:solidFill>
              </a:rPr>
              <a:t>Universo : Asistentes</a:t>
            </a:r>
          </a:p>
        </p:txBody>
      </p:sp>
      <p:sp>
        <p:nvSpPr>
          <p:cNvPr id="21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económica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56329" name="Rectangle 20"/>
          <p:cNvSpPr>
            <a:spLocks noChangeArrowheads="1"/>
          </p:cNvSpPr>
          <p:nvPr/>
        </p:nvSpPr>
        <p:spPr bwMode="auto">
          <a:xfrm>
            <a:off x="265113" y="4114800"/>
            <a:ext cx="1296987" cy="215900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b="1">
                <a:solidFill>
                  <a:schemeClr val="bg1"/>
                </a:solidFill>
              </a:rPr>
              <a:t>Total Asistentes</a:t>
            </a:r>
          </a:p>
        </p:txBody>
      </p:sp>
      <p:sp>
        <p:nvSpPr>
          <p:cNvPr id="56330" name="Rectangle 20"/>
          <p:cNvSpPr>
            <a:spLocks noChangeArrowheads="1"/>
          </p:cNvSpPr>
          <p:nvPr/>
        </p:nvSpPr>
        <p:spPr bwMode="auto">
          <a:xfrm>
            <a:off x="265113" y="3505200"/>
            <a:ext cx="1287462" cy="206375"/>
          </a:xfrm>
          <a:prstGeom prst="rect">
            <a:avLst/>
          </a:prstGeom>
          <a:solidFill>
            <a:srgbClr val="DDEBF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b="1"/>
              <a:t>Total Visitantes</a:t>
            </a:r>
          </a:p>
        </p:txBody>
      </p:sp>
      <p:sp>
        <p:nvSpPr>
          <p:cNvPr id="56331" name="Rectangle 20"/>
          <p:cNvSpPr>
            <a:spLocks noChangeArrowheads="1"/>
          </p:cNvSpPr>
          <p:nvPr/>
        </p:nvSpPr>
        <p:spPr bwMode="auto">
          <a:xfrm>
            <a:off x="8101013" y="3500438"/>
            <a:ext cx="669925" cy="215900"/>
          </a:xfrm>
          <a:prstGeom prst="rect">
            <a:avLst/>
          </a:prstGeom>
          <a:solidFill>
            <a:srgbClr val="DDEBF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b="1"/>
              <a:t>1.411 €</a:t>
            </a:r>
          </a:p>
        </p:txBody>
      </p:sp>
      <p:sp>
        <p:nvSpPr>
          <p:cNvPr id="56332" name="Rectangle 20"/>
          <p:cNvSpPr>
            <a:spLocks noChangeArrowheads="1"/>
          </p:cNvSpPr>
          <p:nvPr/>
        </p:nvSpPr>
        <p:spPr bwMode="auto">
          <a:xfrm>
            <a:off x="8101013" y="4114800"/>
            <a:ext cx="669925" cy="203200"/>
          </a:xfrm>
          <a:prstGeom prst="rect">
            <a:avLst/>
          </a:prstGeom>
          <a:solidFill>
            <a:srgbClr val="4274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b="1">
                <a:solidFill>
                  <a:schemeClr val="bg1"/>
                </a:solidFill>
              </a:rPr>
              <a:t>871€</a:t>
            </a:r>
          </a:p>
        </p:txBody>
      </p:sp>
      <p:graphicFrame>
        <p:nvGraphicFramePr>
          <p:cNvPr id="16" name="1 Gráfico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282035" y="2728653"/>
          <a:ext cx="6796807" cy="299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0"/>
          <p:cNvSpPr>
            <a:spLocks noChangeArrowheads="1"/>
          </p:cNvSpPr>
          <p:nvPr/>
        </p:nvSpPr>
        <p:spPr bwMode="auto">
          <a:xfrm>
            <a:off x="7215188" y="785813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sz="1000">
                <a:solidFill>
                  <a:srgbClr val="7F7F7F"/>
                </a:solidFill>
              </a:rPr>
              <a:t>Universo : Asistentes</a:t>
            </a:r>
          </a:p>
        </p:txBody>
      </p:sp>
      <p:sp>
        <p:nvSpPr>
          <p:cNvPr id="123907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3850" y="992188"/>
            <a:ext cx="82153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El </a:t>
            </a:r>
            <a:r>
              <a:rPr lang="es-ES" altLang="es-ES" sz="1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gasto promedio por partidas según residencia </a:t>
            </a:r>
            <a:r>
              <a:rPr lang="es-ES" altLang="es-ES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es de:</a:t>
            </a:r>
          </a:p>
        </p:txBody>
      </p:sp>
      <p:sp>
        <p:nvSpPr>
          <p:cNvPr id="13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económica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123910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Económica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Gasto </a:t>
            </a: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Directo de los </a:t>
            </a: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Asistentes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497013"/>
            <a:ext cx="38782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97013"/>
            <a:ext cx="38782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4149725"/>
            <a:ext cx="387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0" b="26904"/>
          <a:stretch>
            <a:fillRect/>
          </a:stretch>
        </p:blipFill>
        <p:spPr bwMode="auto">
          <a:xfrm>
            <a:off x="539552" y="4859338"/>
            <a:ext cx="4663240" cy="15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económica - 58 -</a:t>
            </a:r>
          </a:p>
        </p:txBody>
      </p:sp>
      <p:sp>
        <p:nvSpPr>
          <p:cNvPr id="123910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Económica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Gasto directo Asistentes, Organización y Sponsors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2339752" y="2205559"/>
            <a:ext cx="3888432" cy="431353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GASTO ORGANIZACIÓN: 1.386.306 </a:t>
            </a:r>
            <a:r>
              <a:rPr lang="es-ES" sz="14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2339752" y="2997647"/>
            <a:ext cx="3888432" cy="431353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GASTO SPONSORS: 1.512.320 </a:t>
            </a:r>
            <a:r>
              <a:rPr lang="es-ES" sz="14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2339752" y="1412776"/>
            <a:ext cx="3888432" cy="431353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GASTO DIRECTO ASISTENTES: 7.998.220 </a:t>
            </a:r>
            <a:r>
              <a:rPr lang="es-ES" sz="14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1835696" y="4365104"/>
            <a:ext cx="5040560" cy="1296144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TOTAL DIRECTO: 10.896.846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_tradnl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económica -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123910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srgbClr val="4274B0"/>
                </a:solidFill>
                <a:cs typeface="Arial" panose="020B0604020202020204" pitchFamily="34" charset="0"/>
              </a:rPr>
              <a:t>La dimensión Económica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Valoración final IMPACTO ECONÓMICO SEDE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1547664" y="836712"/>
            <a:ext cx="6408712" cy="1296144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TOTAL DIRECTO: 10.896.846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_tradnl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1547664" y="2204864"/>
            <a:ext cx="6408712" cy="1296144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TOTAL MEDIÁTCIO: 4.582.205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_tradnl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>
            <a:off x="1547664" y="3573016"/>
            <a:ext cx="6408712" cy="1296144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TOTAL OTROS: 5.997.638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60000"/>
              </a:lnSpc>
              <a:defRPr/>
            </a:pPr>
            <a:endParaRPr lang="es-E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60000"/>
              </a:lnSpc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(Hacienda Pública y Valor Contingente)</a:t>
            </a:r>
            <a:endParaRPr lang="es-ES_tradnl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48"/>
          <p:cNvSpPr>
            <a:spLocks noChangeArrowheads="1"/>
          </p:cNvSpPr>
          <p:nvPr/>
        </p:nvSpPr>
        <p:spPr bwMode="auto">
          <a:xfrm>
            <a:off x="1547664" y="5013176"/>
            <a:ext cx="6408712" cy="1296144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TOTAL VALORACIÓN: 21.476.689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</a:rPr>
              <a:t>Eur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57188" y="167145"/>
            <a:ext cx="828675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Credenciales del informe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2</a:t>
            </a:r>
            <a:r>
              <a:rPr lang="es-ES" sz="2400" b="1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.- QUÉ PRETENDE EL INFORME</a:t>
            </a:r>
            <a:endParaRPr lang="en-GB" sz="2400" b="1" dirty="0">
              <a:solidFill>
                <a:srgbClr val="4F81BD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827585" y="2132856"/>
            <a:ext cx="7816354" cy="1512168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ANALIZAR EL IMPACTO ECONÓMICO  </a:t>
            </a:r>
            <a:r>
              <a:rPr lang="es-ES" altLang="es-ES" b="1" dirty="0" smtClean="0">
                <a:solidFill>
                  <a:schemeClr val="bg1"/>
                </a:solidFill>
              </a:rPr>
              <a:t>E IMPACTO SOCIAL </a:t>
            </a:r>
            <a:r>
              <a:rPr lang="es-ES" altLang="es-ES" b="1" dirty="0">
                <a:solidFill>
                  <a:schemeClr val="bg1"/>
                </a:solidFill>
              </a:rPr>
              <a:t>EN LA </a:t>
            </a:r>
            <a:r>
              <a:rPr lang="es-ES" altLang="es-ES" b="1" dirty="0" smtClean="0">
                <a:solidFill>
                  <a:schemeClr val="bg1"/>
                </a:solidFill>
              </a:rPr>
              <a:t>ISLA DE GRAN CANARIA DEL EVENTO COPA DEL REY 2018</a:t>
            </a:r>
            <a:endParaRPr lang="es-ES" alt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57188" y="167145"/>
            <a:ext cx="828675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Credenciales del informe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3</a:t>
            </a:r>
            <a:r>
              <a:rPr lang="es-ES" sz="2400" b="1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.- CÓMO SE REALIZA EL INFORME</a:t>
            </a:r>
            <a:endParaRPr lang="en-GB" sz="2400" b="1" dirty="0">
              <a:solidFill>
                <a:srgbClr val="4F81BD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420688" y="1760538"/>
            <a:ext cx="8280400" cy="3743325"/>
          </a:xfrm>
          <a:prstGeom prst="roundRect">
            <a:avLst>
              <a:gd name="adj" fmla="val 578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latin typeface="+mj-lt"/>
            </a:endParaRP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4446588" y="3370263"/>
            <a:ext cx="600075" cy="671512"/>
          </a:xfrm>
          <a:prstGeom prst="upArrow">
            <a:avLst>
              <a:gd name="adj1" fmla="val 34713"/>
              <a:gd name="adj2" fmla="val 39560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 rot="2394753">
            <a:off x="3522663" y="3263900"/>
            <a:ext cx="601662" cy="669924"/>
          </a:xfrm>
          <a:prstGeom prst="upArrow">
            <a:avLst>
              <a:gd name="adj1" fmla="val 33287"/>
              <a:gd name="adj2" fmla="val 40412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 rot="19662865">
            <a:off x="5338763" y="3298825"/>
            <a:ext cx="603250" cy="671512"/>
          </a:xfrm>
          <a:prstGeom prst="upArrow">
            <a:avLst>
              <a:gd name="adj1" fmla="val 33287"/>
              <a:gd name="adj2" fmla="val 40412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Calibri" pitchFamily="34" charset="0"/>
            </a:endParaRPr>
          </a:p>
        </p:txBody>
      </p:sp>
      <p:sp>
        <p:nvSpPr>
          <p:cNvPr id="14" name="Oval 61"/>
          <p:cNvSpPr>
            <a:spLocks noChangeArrowheads="1"/>
          </p:cNvSpPr>
          <p:nvPr/>
        </p:nvSpPr>
        <p:spPr bwMode="auto">
          <a:xfrm>
            <a:off x="3086100" y="2273300"/>
            <a:ext cx="3314700" cy="1057275"/>
          </a:xfrm>
          <a:prstGeom prst="ellipse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>
            <a:off x="1851025" y="3006725"/>
            <a:ext cx="5819775" cy="0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 flipV="1">
            <a:off x="1920875" y="3024188"/>
            <a:ext cx="2908300" cy="585787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 flipH="1" flipV="1">
            <a:off x="4824413" y="3013075"/>
            <a:ext cx="2760662" cy="685801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" name="Line 52"/>
          <p:cNvSpPr>
            <a:spLocks noChangeShapeType="1"/>
          </p:cNvSpPr>
          <p:nvPr/>
        </p:nvSpPr>
        <p:spPr bwMode="auto">
          <a:xfrm flipV="1">
            <a:off x="2408238" y="3016251"/>
            <a:ext cx="2436812" cy="1195387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 flipH="1" flipV="1">
            <a:off x="4826000" y="3024188"/>
            <a:ext cx="2478088" cy="1352549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auto">
          <a:xfrm flipV="1">
            <a:off x="3640138" y="3013075"/>
            <a:ext cx="1208087" cy="2314575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H="1" flipV="1">
            <a:off x="4829175" y="3016251"/>
            <a:ext cx="982663" cy="2311400"/>
          </a:xfrm>
          <a:prstGeom prst="line">
            <a:avLst/>
          </a:prstGeom>
          <a:noFill/>
          <a:ln w="9525" cmpd="dbl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3398838" y="4495800"/>
            <a:ext cx="27114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Impacto Económico Generado vía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DIRECTOS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6613525" y="3344862"/>
            <a:ext cx="20812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Otros efectos económicos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1616075" y="1869579"/>
            <a:ext cx="6276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Analizar Impacto Económico “Copa del Rey”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FOCUS EN IMPACTO EN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SEDE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es-ES" sz="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“Gran Canaria”</a:t>
            </a: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420688" y="3344862"/>
            <a:ext cx="24796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Impacto Económico Generado vía Dimensión Mediática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643883" y="6381750"/>
            <a:ext cx="4392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200" kern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Fuente: Informe Dentsu Aegis Network Sponsorship</a:t>
            </a:r>
            <a:endParaRPr lang="it-IT" sz="1200" kern="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624"/>
            <a:ext cx="8474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2700338" y="1219200"/>
            <a:ext cx="3743325" cy="287338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IMPACTO ECONÓMICO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643883" y="6381750"/>
            <a:ext cx="4392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200" kern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Fuente: Informe Dentsu Aegis Network Sponsorship</a:t>
            </a:r>
            <a:endParaRPr lang="it-IT" sz="1200" kern="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539553" y="3284984"/>
            <a:ext cx="2592288" cy="287338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IMPACTO </a:t>
            </a: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DIRECTO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3491879" y="3285678"/>
            <a:ext cx="4968551" cy="1007418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Número de asistentes por su gasto</a:t>
            </a: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Gastos de la organización</a:t>
            </a: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Gastos de patrocinadores</a:t>
            </a:r>
          </a:p>
          <a:p>
            <a:pPr algn="ctr">
              <a:lnSpc>
                <a:spcPct val="60000"/>
              </a:lnSpc>
              <a:defRPr/>
            </a:pP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539552" y="1988840"/>
            <a:ext cx="2592288" cy="287338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IMPACTO </a:t>
            </a: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MEDIÁTICO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3491878" y="1989534"/>
            <a:ext cx="4968553" cy="1007418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Seguimiento exhaustivo noticias. Valoración.</a:t>
            </a: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Valoración económica </a:t>
            </a:r>
            <a:r>
              <a:rPr lang="es-ES" sz="1400" b="1" dirty="0" err="1" smtClean="0">
                <a:solidFill>
                  <a:schemeClr val="bg1"/>
                </a:solidFill>
                <a:latin typeface="Calibri" pitchFamily="34" charset="0"/>
              </a:rPr>
              <a:t>rtvs</a:t>
            </a: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 Nacionales e Internacionales</a:t>
            </a: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Valoración actividad promocional y publicitaria</a:t>
            </a:r>
          </a:p>
          <a:p>
            <a:pPr algn="ctr">
              <a:lnSpc>
                <a:spcPct val="60000"/>
              </a:lnSpc>
              <a:defRPr/>
            </a:pP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48"/>
          <p:cNvSpPr>
            <a:spLocks noChangeArrowheads="1"/>
          </p:cNvSpPr>
          <p:nvPr/>
        </p:nvSpPr>
        <p:spPr bwMode="auto">
          <a:xfrm>
            <a:off x="539553" y="4509120"/>
            <a:ext cx="2592288" cy="287338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OTROS EFECTOS ECONÓMICOS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>
            <a:off x="3491880" y="4509814"/>
            <a:ext cx="4968550" cy="719386"/>
          </a:xfrm>
          <a:prstGeom prst="roundRect">
            <a:avLst>
              <a:gd name="adj" fmla="val 431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Valor contingente</a:t>
            </a: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60000"/>
              </a:lnSpc>
              <a:buAutoNum type="arabicParenR"/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Ingresos para la Hacienda Pública</a:t>
            </a:r>
          </a:p>
        </p:txBody>
      </p:sp>
    </p:spTree>
    <p:extLst>
      <p:ext uri="{BB962C8B-B14F-4D97-AF65-F5344CB8AC3E}">
        <p14:creationId xmlns:p14="http://schemas.microsoft.com/office/powerpoint/2010/main" val="12735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624"/>
            <a:ext cx="8474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643883" y="6381750"/>
            <a:ext cx="4392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200" kern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Fuente: Informe Dentsu Aegis Network Sponsorship</a:t>
            </a:r>
            <a:endParaRPr lang="it-IT" sz="1200" kern="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>
            <a:off x="2555776" y="908720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DOS ENCUESTAS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395536" y="2061543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PRIMERA ENCUESTA (600 ENTREVISTADOS)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395536" y="3213671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DENTRO DEL PABELLÓN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395536" y="4653136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GASTO PROMEDIO ASISTENCIA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5004048" y="2060848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SEGUNDA ENCUESTA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5004048" y="3213671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TELEFÓNICA DESPUÉS DEL EVENTO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48"/>
          <p:cNvSpPr>
            <a:spLocks noChangeArrowheads="1"/>
          </p:cNvSpPr>
          <p:nvPr/>
        </p:nvSpPr>
        <p:spPr bwMode="auto">
          <a:xfrm>
            <a:off x="5005139" y="4653136"/>
            <a:ext cx="3743325" cy="287337"/>
          </a:xfrm>
          <a:prstGeom prst="roundRect">
            <a:avLst>
              <a:gd name="adj" fmla="val 431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REPERCUSIÓN SOCIAL EVENTO</a:t>
            </a:r>
            <a:endParaRPr lang="es-ES_tradnl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2411760" y="1268760"/>
            <a:ext cx="18722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305995" y="1268760"/>
            <a:ext cx="2138213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>
            <a:off x="2195736" y="24208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195736" y="36450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6876801" y="24208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876801" y="36450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550" y="71438"/>
            <a:ext cx="9001125" cy="6715125"/>
          </a:xfrm>
          <a:prstGeom prst="roundRect">
            <a:avLst>
              <a:gd name="adj" fmla="val 4310"/>
            </a:avLst>
          </a:prstGeom>
          <a:solidFill>
            <a:schemeClr val="accent1">
              <a:lumMod val="40000"/>
              <a:lumOff val="60000"/>
            </a:schemeClr>
          </a:solidFill>
          <a:ln w="12700" cap="rnd" algn="ctr">
            <a:noFill/>
            <a:prstDash val="sysDot"/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65138" y="1230313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 smtClean="0">
                <a:solidFill>
                  <a:srgbClr val="4274B0"/>
                </a:solidFill>
              </a:rPr>
              <a:t>Dimensión </a:t>
            </a:r>
            <a:r>
              <a:rPr lang="es-ES" altLang="es-ES" sz="3600" b="1" dirty="0">
                <a:solidFill>
                  <a:srgbClr val="4274B0"/>
                </a:solidFill>
              </a:rPr>
              <a:t>Social del Evento</a:t>
            </a:r>
            <a:r>
              <a:rPr lang="es-ES" altLang="es-ES" sz="2400" b="1" dirty="0">
                <a:solidFill>
                  <a:srgbClr val="0070C0"/>
                </a:solidFill>
              </a:rPr>
              <a:t/>
            </a:r>
            <a:br>
              <a:rPr lang="es-ES" altLang="es-ES" sz="2400" b="1" dirty="0">
                <a:solidFill>
                  <a:srgbClr val="0070C0"/>
                </a:solidFill>
              </a:rPr>
            </a:br>
            <a:endParaRPr lang="es-ES" altLang="es-ES" sz="2400" b="1" dirty="0">
              <a:solidFill>
                <a:srgbClr val="0070C0"/>
              </a:solidFill>
            </a:endParaRPr>
          </a:p>
        </p:txBody>
      </p:sp>
      <p:cxnSp>
        <p:nvCxnSpPr>
          <p:cNvPr id="9" name="8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1108075" y="1857375"/>
            <a:ext cx="7000875" cy="1588"/>
          </a:xfrm>
          <a:prstGeom prst="line">
            <a:avLst/>
          </a:prstGeom>
          <a:ln>
            <a:solidFill>
              <a:srgbClr val="42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66688"/>
            <a:ext cx="828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La dimensión Social</a:t>
            </a:r>
            <a: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  <a:t/>
            </a:r>
            <a:br>
              <a:rPr lang="es-ES" altLang="es-ES" sz="2400" b="1" dirty="0">
                <a:solidFill>
                  <a:srgbClr val="00A04E"/>
                </a:solidFill>
                <a:cs typeface="Arial" panose="020B0604020202020204" pitchFamily="34" charset="0"/>
              </a:rPr>
            </a:b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Repercusión Socio- Económica de un Evento Deportivo</a:t>
            </a:r>
            <a:endParaRPr lang="en-GB" altLang="es-ES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033588" y="1646238"/>
            <a:ext cx="393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sz="1200" b="1" u="sng"/>
              <a:t>Social</a:t>
            </a:r>
            <a:endParaRPr lang="en-GB" altLang="es-ES" sz="1200" b="1" u="sng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130300" y="4221163"/>
            <a:ext cx="22018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s-ES" altLang="es-ES" sz="1200" b="1" u="sng"/>
              <a:t>Económica</a:t>
            </a:r>
            <a:endParaRPr lang="en-GB" altLang="es-ES" sz="1200" b="1" u="sng"/>
          </a:p>
        </p:txBody>
      </p:sp>
      <p:sp>
        <p:nvSpPr>
          <p:cNvPr id="16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15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9600" y="1208088"/>
            <a:ext cx="3241675" cy="238125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Percepción sobre la repercusión</a:t>
            </a:r>
            <a:endParaRPr lang="es-ES" sz="1100" b="1" baseline="30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243513" y="1203325"/>
            <a:ext cx="3240087" cy="238125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Percepción sobre la rentabilidad económica</a:t>
            </a:r>
            <a:endParaRPr lang="es-ES" sz="1100" b="1" baseline="30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8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Gran Canarios</a:t>
            </a:r>
          </a:p>
        </p:txBody>
      </p:sp>
      <p:pic>
        <p:nvPicPr>
          <p:cNvPr id="717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"/>
          <a:stretch>
            <a:fillRect/>
          </a:stretch>
        </p:blipFill>
        <p:spPr bwMode="auto">
          <a:xfrm>
            <a:off x="639763" y="1866900"/>
            <a:ext cx="342741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471988"/>
            <a:ext cx="31527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6"/>
          <a:stretch>
            <a:fillRect/>
          </a:stretch>
        </p:blipFill>
        <p:spPr bwMode="auto">
          <a:xfrm>
            <a:off x="4903788" y="1566863"/>
            <a:ext cx="39195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7188" y="125413"/>
            <a:ext cx="82867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dimensión Social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Repercusión Socio- Económica de un Evento Deportivo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42013" y="6381750"/>
            <a:ext cx="302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Dimensión Social - 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 </a:t>
            </a:r>
            <a:r>
              <a:rPr lang="it-IT" sz="12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15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21300" y="2049463"/>
            <a:ext cx="3241675" cy="238125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Atracción de visitantes</a:t>
            </a:r>
            <a:endParaRPr lang="es-ES" sz="1100" b="1" baseline="30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9750" y="1330325"/>
            <a:ext cx="3240088" cy="238125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El empleo que se genera es…</a:t>
            </a:r>
            <a:endParaRPr lang="es-ES" sz="1100" b="1" baseline="30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AutoShape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8163" y="3902075"/>
            <a:ext cx="3241675" cy="395288"/>
          </a:xfrm>
          <a:prstGeom prst="roundRect">
            <a:avLst>
              <a:gd name="adj" fmla="val 4310"/>
            </a:avLst>
          </a:prstGeom>
          <a:solidFill>
            <a:srgbClr val="DDEBF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" sz="1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 inversión del gasto publico para este tipo de eventos debería de:</a:t>
            </a:r>
            <a:endParaRPr lang="en-GB" sz="11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4" name="9 Conector recto">
            <a:extLst>
              <a:ext uri="{FF2B5EF4-FFF2-40B4-BE49-F238E27FC236}"/>
            </a:extLst>
          </p:cNvPr>
          <p:cNvCxnSpPr/>
          <p:nvPr/>
        </p:nvCxnSpPr>
        <p:spPr>
          <a:xfrm>
            <a:off x="214313" y="785813"/>
            <a:ext cx="871537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15188" y="79216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Universo : Gran Canarios</a:t>
            </a:r>
          </a:p>
        </p:txBody>
      </p:sp>
      <p:pic>
        <p:nvPicPr>
          <p:cNvPr id="820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r="26408"/>
          <a:stretch>
            <a:fillRect/>
          </a:stretch>
        </p:blipFill>
        <p:spPr bwMode="auto">
          <a:xfrm>
            <a:off x="611188" y="1717675"/>
            <a:ext cx="31686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31926" b="7790"/>
          <a:stretch>
            <a:fillRect/>
          </a:stretch>
        </p:blipFill>
        <p:spPr bwMode="auto">
          <a:xfrm>
            <a:off x="539750" y="4359275"/>
            <a:ext cx="324008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0"/>
          <a:stretch>
            <a:fillRect/>
          </a:stretch>
        </p:blipFill>
        <p:spPr bwMode="auto">
          <a:xfrm>
            <a:off x="5318125" y="2309813"/>
            <a:ext cx="32146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1340</Words>
  <Application>Microsoft Office PowerPoint</Application>
  <PresentationFormat>Presentación en pantalla (4:3)</PresentationFormat>
  <Paragraphs>195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5_Tema de Office</vt:lpstr>
      <vt:lpstr>Informe Copa Rey Gran Canaria 2018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gfreixa</dc:creator>
  <cp:lastModifiedBy>gfreixa</cp:lastModifiedBy>
  <cp:revision>53</cp:revision>
  <dcterms:created xsi:type="dcterms:W3CDTF">2015-04-29T18:20:35Z</dcterms:created>
  <dcterms:modified xsi:type="dcterms:W3CDTF">2018-04-20T12:14:15Z</dcterms:modified>
</cp:coreProperties>
</file>