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1.jpeg" ContentType="image/jpeg"/>
  <Override PartName="/ppt/media/image10.png" ContentType="image/png"/>
  <Override PartName="/ppt/media/image4.jpeg" ContentType="image/jpeg"/>
  <Override PartName="/ppt/media/image8.jpeg" ContentType="image/jpeg"/>
  <Override PartName="/ppt/media/image13.png" ContentType="image/png"/>
  <Override PartName="/ppt/media/image12.jpeg" ContentType="image/jpeg"/>
  <Override PartName="/ppt/media/image2.png" ContentType="image/png"/>
  <Override PartName="/ppt/media/image6.png" ContentType="image/png"/>
  <Override PartName="/ppt/media/image3.jpeg" ContentType="image/jpeg"/>
  <Override PartName="/ppt/media/image1.png" ContentType="image/png"/>
  <Override PartName="/ppt/media/image5.png" ContentType="image/png"/>
  <Override PartName="/ppt/media/image9.png" ContentType="image/png"/>
  <Override PartName="/ppt/media/image7.jpeg" ContentType="image/jpe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4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688637" cy="75628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GC'18</c:v>
                </c:pt>
              </c:strCache>
            </c:strRef>
          </c:tx>
          <c:spPr>
            <a:ln>
              <a:noFill/>
            </a:ln>
          </c:spPr>
          <c:cat>
            <c:strRef>
              <c:f>categories</c:f>
              <c:strCache>
                <c:ptCount val="6"/>
                <c:pt idx="0">
                  <c:v>Trabajador en activo</c:v>
                </c:pt>
                <c:pt idx="1">
                  <c:v>Estudios superiores</c:v>
                </c:pt>
                <c:pt idx="2">
                  <c:v>Viene con amigos</c:v>
                </c:pt>
                <c:pt idx="3">
                  <c:v>Viene  en pareja</c:v>
                </c:pt>
                <c:pt idx="4">
                  <c:v>Es su primera copa</c:v>
                </c:pt>
                <c:pt idx="5">
                  <c:v>Ha asistidoa más de 5 ediciones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85</c:v>
                </c:pt>
                <c:pt idx="1">
                  <c:v>69</c:v>
                </c:pt>
                <c:pt idx="2">
                  <c:v>59</c:v>
                </c:pt>
                <c:pt idx="3">
                  <c:v>28</c:v>
                </c:pt>
                <c:pt idx="4">
                  <c:v>25</c:v>
                </c:pt>
                <c:pt idx="5">
                  <c:v>30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Vit'17</c:v>
                </c:pt>
              </c:strCache>
            </c:strRef>
          </c:tx>
          <c:spPr>
            <a:ln>
              <a:noFill/>
            </a:ln>
          </c:spPr>
          <c:cat>
            <c:strRef>
              <c:f>categories</c:f>
              <c:strCache>
                <c:ptCount val="6"/>
                <c:pt idx="0">
                  <c:v>Trabajador en activo</c:v>
                </c:pt>
                <c:pt idx="1">
                  <c:v>Estudios superiores</c:v>
                </c:pt>
                <c:pt idx="2">
                  <c:v>Viene con amigos</c:v>
                </c:pt>
                <c:pt idx="3">
                  <c:v>Viene  en pareja</c:v>
                </c:pt>
                <c:pt idx="4">
                  <c:v>Es su primera copa</c:v>
                </c:pt>
                <c:pt idx="5">
                  <c:v>Ha asistidoa más de 5 ediciones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81</c:v>
                </c:pt>
                <c:pt idx="1">
                  <c:v>65</c:v>
                </c:pt>
                <c:pt idx="2">
                  <c:v>64</c:v>
                </c:pt>
                <c:pt idx="3">
                  <c:v>28</c:v>
                </c:pt>
                <c:pt idx="4">
                  <c:v>31</c:v>
                </c:pt>
                <c:pt idx="5">
                  <c:v>31</c:v>
                </c:pt>
              </c:numCache>
            </c:numRef>
          </c:val>
        </c:ser>
        <c:ser>
          <c:idx val="2"/>
          <c:order val="2"/>
          <c:tx>
            <c:strRef>
              <c:f>label 3</c:f>
              <c:strCache>
                <c:ptCount val="1"/>
                <c:pt idx="0">
                  <c:v>GC'15</c:v>
                </c:pt>
              </c:strCache>
            </c:strRef>
          </c:tx>
          <c:spPr>
            <a:ln>
              <a:noFill/>
            </a:ln>
          </c:spPr>
          <c:cat>
            <c:strRef>
              <c:f>categories</c:f>
              <c:strCache>
                <c:ptCount val="6"/>
                <c:pt idx="0">
                  <c:v>Trabajador en activo</c:v>
                </c:pt>
                <c:pt idx="1">
                  <c:v>Estudios superiores</c:v>
                </c:pt>
                <c:pt idx="2">
                  <c:v>Viene con amigos</c:v>
                </c:pt>
                <c:pt idx="3">
                  <c:v>Viene  en pareja</c:v>
                </c:pt>
                <c:pt idx="4">
                  <c:v>Es su primera copa</c:v>
                </c:pt>
                <c:pt idx="5">
                  <c:v>Ha asistidoa más de 5 ediciones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6"/>
                <c:pt idx="0">
                  <c:v>81</c:v>
                </c:pt>
                <c:pt idx="1">
                  <c:v>65.9</c:v>
                </c:pt>
                <c:pt idx="2">
                  <c:v>56</c:v>
                </c:pt>
                <c:pt idx="3">
                  <c:v>28</c:v>
                </c:pt>
                <c:pt idx="4">
                  <c:v>47</c:v>
                </c:pt>
                <c:pt idx="5">
                  <c:v>24</c:v>
                </c:pt>
              </c:numCache>
            </c:numRef>
          </c:val>
        </c:ser>
        <c:gapWidth val="164"/>
        <c:axId val="3188"/>
        <c:axId val="17475"/>
      </c:barChart>
      <c:catAx>
        <c:axId val="31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9080">
            <a:solidFill>
              <a:srgbClr val="bfbfbf"/>
            </a:solidFill>
            <a:round/>
          </a:ln>
        </c:spPr>
        <c:crossAx val="17475"/>
        <c:crossesAt val="0"/>
        <c:auto val="1"/>
        <c:lblAlgn val="ctr"/>
        <c:lblOffset val="100"/>
      </c:catAx>
      <c:valAx>
        <c:axId val="17475"/>
        <c:scaling>
          <c:orientation val="minMax"/>
        </c:scaling>
        <c:delete val="0"/>
        <c:axPos val="l"/>
        <c:majorTickMark val="none"/>
        <c:minorTickMark val="none"/>
        <c:tickLblPos val="nextTo"/>
        <c:spPr>
          <a:ln w="9360">
            <a:noFill/>
          </a:ln>
        </c:spPr>
        <c:crossAx val="3188"/>
        <c:crossesAt val="0"/>
      </c:valAx>
      <c:spPr>
        <a:noFill/>
        <a:ln>
          <a:noFill/>
        </a:ln>
      </c:spPr>
    </c:plotArea>
    <c:legend>
      <c:legendPos val="t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2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view3D>
      <c:rotX val="10"/>
      <c:rotY val="25"/>
      <c:rAngAx val="0"/>
      <c:perspective val="40"/>
    </c:view3D>
    <c:floor>
      <c:spPr>
        <a:solidFill>
          <a:srgbClr val="d9d9d9"/>
        </a:solidFill>
        <a:ln>
          <a:noFill/>
        </a:ln>
      </c:spPr>
    </c:floor>
    <c:backWall>
      <c:spPr>
        <a:noFill/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label 1</c:f>
              <c:strCache>
                <c:ptCount val="1"/>
                <c:pt idx="0">
                  <c:v>Procedencia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explosion val="0"/>
          <c:dPt>
            <c:idx val="0"/>
            <c:spPr>
              <a:solidFill>
                <a:srgbClr val="3b618f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1"/>
            <c:spPr>
              <a:solidFill>
                <a:srgbClr val="4672a7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2"/>
            <c:spPr>
              <a:solidFill>
                <a:srgbClr val="4f81bd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3"/>
            <c:spPr>
              <a:solidFill>
                <a:srgbClr val="93a9ce"/>
              </a:solidFill>
              <a:ln w="19080">
                <a:solidFill>
                  <a:srgbClr val="ffffff"/>
                </a:solidFill>
                <a:round/>
              </a:ln>
            </c:spPr>
          </c:dPt>
          <c:dPt>
            <c:idx val="4"/>
            <c:spPr>
              <a:solidFill>
                <a:srgbClr val="bcc8de"/>
              </a:solidFill>
              <a:ln w="19080">
                <a:solidFill>
                  <a:srgbClr val="ffffff"/>
                </a:solidFill>
                <a:round/>
              </a:ln>
            </c:spPr>
          </c:dPt>
          <c:dLbls>
            <c:dLbl>
              <c:idx val="0"/>
              <c:dLblPos val="outEnd"/>
              <c:showLegendKey val="0"/>
              <c:showVal val="0"/>
              <c:showCatName val="1"/>
              <c:showSerName val="0"/>
              <c:showPercent val="1"/>
              <c:separator>; </c:separator>
            </c:dLbl>
            <c:dLbl>
              <c:idx val="1"/>
              <c:dLblPos val="outEnd"/>
              <c:showLegendKey val="0"/>
              <c:showVal val="0"/>
              <c:showCatName val="1"/>
              <c:showSerName val="0"/>
              <c:showPercent val="1"/>
              <c:separator>; </c:separator>
            </c:dLbl>
            <c:dLbl>
              <c:idx val="2"/>
              <c:dLblPos val="outEnd"/>
              <c:showLegendKey val="0"/>
              <c:showVal val="0"/>
              <c:showCatName val="1"/>
              <c:showSerName val="0"/>
              <c:showPercent val="1"/>
              <c:separator>; </c:separator>
            </c:dLbl>
            <c:dLbl>
              <c:idx val="3"/>
              <c:dLblPos val="outEnd"/>
              <c:showLegendKey val="0"/>
              <c:showVal val="0"/>
              <c:showCatName val="1"/>
              <c:showSerName val="0"/>
              <c:showPercent val="1"/>
              <c:separator>; </c:separator>
            </c:dLbl>
            <c:dLbl>
              <c:idx val="4"/>
              <c:dLblPos val="outEnd"/>
              <c:showLegendKey val="0"/>
              <c:showVal val="0"/>
              <c:showCatName val="1"/>
              <c:showSerName val="0"/>
              <c:showPercent val="1"/>
              <c:separator>; </c:separator>
            </c:dLbl>
          </c:dLbls>
          <c:cat>
            <c:strRef>
              <c:f>categories</c:f>
              <c:strCache>
                <c:ptCount val="5"/>
                <c:pt idx="0">
                  <c:v>Gran Canaria</c:v>
                </c:pt>
                <c:pt idx="1">
                  <c:v>Vitoria</c:v>
                </c:pt>
                <c:pt idx="2">
                  <c:v>Madrid</c:v>
                </c:pt>
                <c:pt idx="3">
                  <c:v>Tenerife</c:v>
                </c:pt>
                <c:pt idx="4">
                  <c:v>Resto España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39.6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27.4</c:v>
                </c:pt>
              </c:numCache>
            </c:numRef>
          </c:val>
        </c:ser>
        <c:firstSliceAng val="0"/>
      </c:pie3DChart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3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cat>
            <c:strRef>
              <c:f>categories</c:f>
              <c:strCache>
                <c:ptCount val="11"/>
                <c:pt idx="0">
                  <c:v>Facilidad para encontrar los aseos</c:v>
                </c:pt>
                <c:pt idx="1">
                  <c:v>Encontrar las puertas y accesos del recinto</c:v>
                </c:pt>
                <c:pt idx="2">
                  <c:v>Facilidad para encontrar los asientos</c:v>
                </c:pt>
                <c:pt idx="3">
                  <c:v>Colas a la entrada del pabellón</c:v>
                </c:pt>
                <c:pt idx="4">
                  <c:v>Estado de los aseos</c:v>
                </c:pt>
                <c:pt idx="5">
                  <c:v>Cacheos de seguridad</c:v>
                </c:pt>
                <c:pt idx="6">
                  <c:v>Servicio de los puntos de AC</c:v>
                </c:pt>
                <c:pt idx="7">
                  <c:v>Colas a la salida del pabellón</c:v>
                </c:pt>
                <c:pt idx="8">
                  <c:v>Acceso con tu medio de transporte</c:v>
                </c:pt>
                <c:pt idx="9">
                  <c:v>Servicio de consignas</c:v>
                </c:pt>
                <c:pt idx="10">
                  <c:v>Salida con tu medio de transporte del pabellon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4662</c:v>
                </c:pt>
                <c:pt idx="1">
                  <c:v>4635</c:v>
                </c:pt>
                <c:pt idx="2">
                  <c:v>4579</c:v>
                </c:pt>
                <c:pt idx="3">
                  <c:v>4529</c:v>
                </c:pt>
                <c:pt idx="4">
                  <c:v>4503</c:v>
                </c:pt>
                <c:pt idx="5">
                  <c:v>4119</c:v>
                </c:pt>
                <c:pt idx="6">
                  <c:v>4115</c:v>
                </c:pt>
                <c:pt idx="7">
                  <c:v>3988</c:v>
                </c:pt>
                <c:pt idx="8">
                  <c:v>3968</c:v>
                </c:pt>
                <c:pt idx="9">
                  <c:v>3819</c:v>
                </c:pt>
                <c:pt idx="10">
                  <c:v>3646</c:v>
                </c:pt>
              </c:numCache>
            </c:numRef>
          </c:val>
        </c:ser>
        <c:gapWidth val="150"/>
        <c:axId val="21408"/>
        <c:axId val="29274"/>
      </c:barChart>
      <c:catAx>
        <c:axId val="21408"/>
        <c:scaling>
          <c:orientation val="minMax"/>
        </c:scaling>
        <c:delete val="0"/>
        <c:axPos val="b"/>
        <c:majorTickMark val="cross"/>
        <c:minorTickMark val="cross"/>
        <c:tickLblPos val="nextTo"/>
        <c:spPr>
          <a:ln w="9360">
            <a:solidFill>
              <a:srgbClr val="878787"/>
            </a:solidFill>
            <a:round/>
          </a:ln>
        </c:spPr>
        <c:crossAx val="29274"/>
        <c:crossesAt val="0"/>
        <c:auto val="1"/>
        <c:lblAlgn val="ctr"/>
        <c:lblOffset val="100"/>
      </c:catAx>
      <c:valAx>
        <c:axId val="29274"/>
        <c:scaling>
          <c:orientation val="minMax"/>
        </c:scaling>
        <c:delete val="0"/>
        <c:axPos val="l"/>
        <c:majorGridlines>
          <c:spPr>
            <a:ln w="9360">
              <a:solidFill>
                <a:srgbClr val="b7b7b7"/>
              </a:solidFill>
              <a:round/>
            </a:ln>
          </c:spPr>
        </c:majorGridlines>
        <c:majorTickMark val="cross"/>
        <c:minorTickMark val="cross"/>
        <c:tickLblPos val="nextTo"/>
        <c:spPr>
          <a:ln w="47520">
            <a:noFill/>
          </a:ln>
        </c:spPr>
        <c:crossAx val="21408"/>
        <c:crossesAt val="0"/>
      </c:valAx>
      <c:spPr>
        <a:solidFill>
          <a:srgbClr val="ffffff"/>
        </a:solidFill>
        <a:ln>
          <a:noFill/>
        </a:ln>
      </c:spPr>
    </c:plotArea>
    <c:plotVisOnly val="1"/>
  </c:chart>
  <c:spPr>
    <a:noFill/>
    <a:ln>
      <a:noFill/>
    </a:ln>
  </c:spPr>
</c:chartSpace>
</file>

<file path=ppt/charts/chart4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GC'18</c:v>
                </c:pt>
              </c:strCache>
            </c:strRef>
          </c:tx>
          <c:spPr>
            <a:ln>
              <a:noFill/>
            </a:ln>
          </c:spPr>
          <c:cat>
            <c:strRef>
              <c:f>categories</c:f>
              <c:strCache>
                <c:ptCount val="4"/>
                <c:pt idx="0">
                  <c:v>Experiencia de compra</c:v>
                </c:pt>
                <c:pt idx="1">
                  <c:v>Calificación espectáculo</c:v>
                </c:pt>
                <c:pt idx="2">
                  <c:v>Sensación de seguridad</c:v>
                </c:pt>
                <c:pt idx="3">
                  <c:v>Volverán a asistir a la copa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94</c:v>
                </c:pt>
                <c:pt idx="1">
                  <c:v>89</c:v>
                </c:pt>
                <c:pt idx="2">
                  <c:v>95</c:v>
                </c:pt>
                <c:pt idx="3">
                  <c:v>98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Vit'17</c:v>
                </c:pt>
              </c:strCache>
            </c:strRef>
          </c:tx>
          <c:spPr>
            <a:ln>
              <a:noFill/>
            </a:ln>
          </c:spPr>
          <c:cat>
            <c:strRef>
              <c:f>categories</c:f>
              <c:strCache>
                <c:ptCount val="4"/>
                <c:pt idx="0">
                  <c:v>Experiencia de compra</c:v>
                </c:pt>
                <c:pt idx="1">
                  <c:v>Calificación espectáculo</c:v>
                </c:pt>
                <c:pt idx="2">
                  <c:v>Sensación de seguridad</c:v>
                </c:pt>
                <c:pt idx="3">
                  <c:v>Volverán a asistir a la copa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92</c:v>
                </c:pt>
                <c:pt idx="1">
                  <c:v>96</c:v>
                </c:pt>
                <c:pt idx="2">
                  <c:v>93</c:v>
                </c:pt>
                <c:pt idx="3">
                  <c:v>85</c:v>
                </c:pt>
              </c:numCache>
            </c:numRef>
          </c:val>
        </c:ser>
        <c:ser>
          <c:idx val="2"/>
          <c:order val="2"/>
          <c:tx>
            <c:strRef>
              <c:f>label 3</c:f>
              <c:strCache>
                <c:ptCount val="1"/>
                <c:pt idx="0">
                  <c:v>GC'15</c:v>
                </c:pt>
              </c:strCache>
            </c:strRef>
          </c:tx>
          <c:spPr>
            <a:ln>
              <a:noFill/>
            </a:ln>
          </c:spPr>
          <c:cat>
            <c:strRef>
              <c:f>categories</c:f>
              <c:strCache>
                <c:ptCount val="4"/>
                <c:pt idx="0">
                  <c:v>Experiencia de compra</c:v>
                </c:pt>
                <c:pt idx="1">
                  <c:v>Calificación espectáculo</c:v>
                </c:pt>
                <c:pt idx="2">
                  <c:v>Sensación de seguridad</c:v>
                </c:pt>
                <c:pt idx="3">
                  <c:v>Volverán a asistir a la copa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88</c:v>
                </c:pt>
                <c:pt idx="1">
                  <c:v>85</c:v>
                </c:pt>
                <c:pt idx="2">
                  <c:v>89</c:v>
                </c:pt>
                <c:pt idx="3">
                  <c:v>79</c:v>
                </c:pt>
              </c:numCache>
            </c:numRef>
          </c:val>
        </c:ser>
        <c:gapWidth val="100"/>
        <c:axId val="7212"/>
        <c:axId val="1898"/>
      </c:barChart>
      <c:catAx>
        <c:axId val="72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360">
            <a:solidFill>
              <a:srgbClr val="d4e3f4"/>
            </a:solidFill>
            <a:round/>
          </a:ln>
        </c:spPr>
        <c:crossAx val="1898"/>
        <c:crossesAt val="0"/>
        <c:auto val="1"/>
        <c:lblAlgn val="ctr"/>
        <c:lblOffset val="100"/>
      </c:catAx>
      <c:valAx>
        <c:axId val="1898"/>
        <c:scaling>
          <c:orientation val="minMax"/>
        </c:scaling>
        <c:delete val="0"/>
        <c:axPos val="l"/>
        <c:majorGridlines>
          <c:spPr>
            <a:ln w="9360">
              <a:solidFill>
                <a:srgbClr val="d4e3f4"/>
              </a:solidFill>
              <a:round/>
            </a:ln>
          </c:spPr>
        </c:majorGridlines>
        <c:majorTickMark val="none"/>
        <c:minorTickMark val="none"/>
        <c:tickLblPos val="nextTo"/>
        <c:spPr>
          <a:ln w="9360">
            <a:noFill/>
          </a:ln>
        </c:spPr>
        <c:crossAx val="7212"/>
        <c:crossesAt val="0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240" y="4060080"/>
            <a:ext cx="961920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368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2640" y="1769400"/>
            <a:ext cx="469368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462640" y="4060080"/>
            <a:ext cx="469368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34240" y="4060080"/>
            <a:ext cx="469368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368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462640" y="1769400"/>
            <a:ext cx="469368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498720" y="4060080"/>
            <a:ext cx="2621520" cy="2091600"/>
          </a:xfrm>
          <a:prstGeom prst="rect">
            <a:avLst/>
          </a:prstGeom>
          <a:ln>
            <a:noFill/>
          </a:ln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570320" y="4060080"/>
            <a:ext cx="2621520" cy="20916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6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3680" cy="4385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2640" y="1769400"/>
            <a:ext cx="4693680" cy="4385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368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34240" y="4060080"/>
            <a:ext cx="469368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462640" y="1769400"/>
            <a:ext cx="4693680" cy="4385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3680" cy="4385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2640" y="1769400"/>
            <a:ext cx="469368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2640" y="4060080"/>
            <a:ext cx="469368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368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2640" y="1769400"/>
            <a:ext cx="469368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240" y="4060080"/>
            <a:ext cx="9618480" cy="20916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s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chart" Target="../charts/chart1.xml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chart" Target="../charts/chart3.xml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chart" Target="../charts/chart4.xml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134000" y="5284080"/>
            <a:ext cx="9077760" cy="1248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s-ES" sz="2800">
                <a:solidFill>
                  <a:srgbClr val="ffffff"/>
                </a:solidFill>
                <a:latin typeface="Arial"/>
                <a:ea typeface="DejaVu Sans"/>
              </a:rPr>
              <a:t>ENCUESTA SATISFACCIÓN - </a:t>
            </a:r>
            <a:r>
              <a:rPr b="1" lang="es-ES" sz="3600">
                <a:solidFill>
                  <a:srgbClr val="ffffff"/>
                </a:solidFill>
                <a:latin typeface="Arial"/>
                <a:ea typeface="DejaVu Sans"/>
              </a:rPr>
              <a:t>1167 respuestas</a:t>
            </a:r>
            <a:endParaRPr/>
          </a:p>
          <a:p>
            <a:pPr>
              <a:lnSpc>
                <a:spcPct val="100000"/>
              </a:lnSpc>
            </a:pPr>
            <a:r>
              <a:rPr lang="es-ES" sz="2000">
                <a:solidFill>
                  <a:srgbClr val="ffffff"/>
                </a:solidFill>
                <a:latin typeface="Arial"/>
                <a:ea typeface="DejaVu Sans"/>
              </a:rPr>
              <a:t>Copa del Rey Gran Canaria 2018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2484360" y="535320"/>
            <a:ext cx="7098120" cy="45576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CustomShape 2"/>
          <p:cNvSpPr/>
          <p:nvPr/>
        </p:nvSpPr>
        <p:spPr>
          <a:xfrm>
            <a:off x="10145520" y="7009560"/>
            <a:ext cx="443160" cy="401760"/>
          </a:xfrm>
          <a:prstGeom prst="rect">
            <a:avLst/>
          </a:prstGeom>
          <a:noFill/>
          <a:ln>
            <a:noFill/>
          </a:ln>
        </p:spPr>
        <p:txBody>
          <a:bodyPr anchor="ctr" bIns="49680" lIns="99720" rIns="99720" tIns="49680"/>
          <a:p>
            <a:pPr algn="r">
              <a:lnSpc>
                <a:spcPct val="100000"/>
              </a:lnSpc>
            </a:pPr>
            <a:fld id="{57E77044-FAD8-4C66-B861-CAD79231A09A}" type="slidenum">
              <a:rPr lang="es-ES" sz="1300">
                <a:solidFill>
                  <a:srgbClr val="ffffff"/>
                </a:solidFill>
                <a:latin typeface="Calibri"/>
                <a:ea typeface="DejaVu Sans"/>
              </a:rPr>
              <a:t>&lt;número&gt;</a:t>
            </a:fld>
            <a:endParaRPr/>
          </a:p>
        </p:txBody>
      </p:sp>
      <p:sp>
        <p:nvSpPr>
          <p:cNvPr id="39" name="CustomShape 3"/>
          <p:cNvSpPr/>
          <p:nvPr/>
        </p:nvSpPr>
        <p:spPr>
          <a:xfrm>
            <a:off x="2250720" y="295920"/>
            <a:ext cx="6834240" cy="567000"/>
          </a:xfrm>
          <a:prstGeom prst="roundRect">
            <a:avLst>
              <a:gd fmla="val 13805" name="adj"/>
            </a:avLst>
          </a:prstGeom>
          <a:solidFill>
            <a:srgbClr val="8eb4e3"/>
          </a:solidFill>
          <a:ln>
            <a:noFill/>
          </a:ln>
        </p:spPr>
        <p:txBody>
          <a:bodyPr anchor="ctr" bIns="46800" lIns="90000" rIns="90000" tIns="46800"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  <a:ea typeface="DejaVu Sans"/>
              </a:rPr>
              <a:t>Encuestas Satisfacción – Perfil Aficionado/a</a:t>
            </a:r>
            <a:endParaRPr/>
          </a:p>
        </p:txBody>
      </p:sp>
      <p:pic>
        <p:nvPicPr>
          <p:cNvPr descr="" id="40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10520" y="863280"/>
            <a:ext cx="3740040" cy="1738080"/>
          </a:xfrm>
          <a:prstGeom prst="rect">
            <a:avLst/>
          </a:prstGeom>
          <a:ln>
            <a:noFill/>
          </a:ln>
        </p:spPr>
      </p:pic>
      <p:sp>
        <p:nvSpPr>
          <p:cNvPr id="41" name="CustomShape 4"/>
          <p:cNvSpPr/>
          <p:nvPr/>
        </p:nvSpPr>
        <p:spPr>
          <a:xfrm>
            <a:off x="1598400" y="2472480"/>
            <a:ext cx="2328120" cy="7653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s-ES" sz="2000">
                <a:solidFill>
                  <a:srgbClr val="808080"/>
                </a:solidFill>
                <a:latin typeface="Calibri"/>
                <a:ea typeface="DejaVu Sans"/>
              </a:rPr>
              <a:t>Mujeres 20 % 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1600">
                <a:solidFill>
                  <a:srgbClr val="808080"/>
                </a:solidFill>
                <a:latin typeface="Calibri"/>
                <a:ea typeface="DejaVu Sans"/>
              </a:rPr>
              <a:t>(25% Vit’17)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1200">
                <a:solidFill>
                  <a:srgbClr val="808080"/>
                </a:solidFill>
                <a:latin typeface="Calibri"/>
                <a:ea typeface="DejaVu Sans"/>
              </a:rPr>
              <a:t>(20% GC’15)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2" name="CustomShape 5"/>
          <p:cNvSpPr/>
          <p:nvPr/>
        </p:nvSpPr>
        <p:spPr>
          <a:xfrm>
            <a:off x="3275640" y="2513520"/>
            <a:ext cx="2224800" cy="6051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s-ES" sz="2000">
                <a:solidFill>
                  <a:srgbClr val="808080"/>
                </a:solidFill>
                <a:latin typeface="Calibri"/>
                <a:ea typeface="DejaVu Sans"/>
              </a:rPr>
              <a:t>Hom</a:t>
            </a:r>
            <a:r>
              <a:rPr lang="es-ES" sz="2000" u="sng">
                <a:solidFill>
                  <a:srgbClr val="808080"/>
                </a:solidFill>
                <a:latin typeface="Calibri"/>
                <a:ea typeface="DejaVu Sans"/>
              </a:rPr>
              <a:t>br</a:t>
            </a:r>
            <a:r>
              <a:rPr lang="es-ES" sz="2000">
                <a:solidFill>
                  <a:srgbClr val="808080"/>
                </a:solidFill>
                <a:latin typeface="Calibri"/>
                <a:ea typeface="DejaVu Sans"/>
              </a:rPr>
              <a:t>es 80%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1600">
                <a:solidFill>
                  <a:srgbClr val="808080"/>
                </a:solidFill>
                <a:latin typeface="Calibri"/>
                <a:ea typeface="DejaVu Sans"/>
              </a:rPr>
              <a:t>(75% Vit’17)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1200">
                <a:solidFill>
                  <a:srgbClr val="808080"/>
                </a:solidFill>
                <a:latin typeface="Calibri"/>
                <a:ea typeface="DejaVu Sans"/>
              </a:rPr>
              <a:t>(80% GC’15)</a:t>
            </a:r>
            <a:endParaRPr/>
          </a:p>
        </p:txBody>
      </p:sp>
      <p:sp>
        <p:nvSpPr>
          <p:cNvPr id="43" name="Line 6"/>
          <p:cNvSpPr/>
          <p:nvPr/>
        </p:nvSpPr>
        <p:spPr>
          <a:xfrm>
            <a:off x="5517360" y="1274040"/>
            <a:ext cx="0" cy="2049480"/>
          </a:xfrm>
          <a:prstGeom prst="line">
            <a:avLst/>
          </a:prstGeom>
          <a:ln w="9360">
            <a:solidFill>
              <a:srgbClr val="98b855"/>
            </a:solidFill>
            <a:round/>
          </a:ln>
        </p:spPr>
      </p:sp>
      <p:pic>
        <p:nvPicPr>
          <p:cNvPr descr="" id="44" name="Imagen 16"/>
          <p:cNvPicPr/>
          <p:nvPr/>
        </p:nvPicPr>
        <p:blipFill>
          <a:blip r:embed="rId3"/>
          <a:stretch>
            <a:fillRect/>
          </a:stretch>
        </p:blipFill>
        <p:spPr>
          <a:xfrm>
            <a:off x="5619600" y="1377000"/>
            <a:ext cx="4452840" cy="1495080"/>
          </a:xfrm>
          <a:prstGeom prst="rect">
            <a:avLst/>
          </a:prstGeom>
          <a:ln>
            <a:noFill/>
          </a:ln>
        </p:spPr>
      </p:pic>
      <p:graphicFrame>
        <p:nvGraphicFramePr>
          <p:cNvPr id="45" name="Gráfico 10"/>
          <p:cNvGraphicFramePr/>
          <p:nvPr/>
        </p:nvGraphicFramePr>
        <p:xfrm>
          <a:off x="3141360" y="3492360"/>
          <a:ext cx="6235920" cy="377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2484360" y="535320"/>
            <a:ext cx="7098120" cy="45576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CustomShape 2"/>
          <p:cNvSpPr/>
          <p:nvPr/>
        </p:nvSpPr>
        <p:spPr>
          <a:xfrm>
            <a:off x="10145520" y="7009560"/>
            <a:ext cx="443160" cy="401760"/>
          </a:xfrm>
          <a:prstGeom prst="rect">
            <a:avLst/>
          </a:prstGeom>
          <a:noFill/>
          <a:ln>
            <a:noFill/>
          </a:ln>
        </p:spPr>
        <p:txBody>
          <a:bodyPr anchor="ctr" bIns="49680" lIns="99720" rIns="99720" tIns="49680"/>
          <a:p>
            <a:pPr algn="r">
              <a:lnSpc>
                <a:spcPct val="100000"/>
              </a:lnSpc>
            </a:pPr>
            <a:fld id="{040A8815-9F80-4382-BCBD-718D407BAF1B}" type="slidenum">
              <a:rPr lang="es-ES" sz="1300">
                <a:solidFill>
                  <a:srgbClr val="ffffff"/>
                </a:solidFill>
                <a:latin typeface="Calibri"/>
                <a:ea typeface="DejaVu Sans"/>
              </a:rPr>
              <a:t>&lt;número&gt;</a:t>
            </a:fld>
            <a:endParaRPr/>
          </a:p>
        </p:txBody>
      </p:sp>
      <p:sp>
        <p:nvSpPr>
          <p:cNvPr id="48" name="CustomShape 3"/>
          <p:cNvSpPr/>
          <p:nvPr/>
        </p:nvSpPr>
        <p:spPr>
          <a:xfrm>
            <a:off x="2250720" y="295920"/>
            <a:ext cx="6834240" cy="567000"/>
          </a:xfrm>
          <a:prstGeom prst="roundRect">
            <a:avLst>
              <a:gd fmla="val 13805" name="adj"/>
            </a:avLst>
          </a:prstGeom>
          <a:solidFill>
            <a:srgbClr val="8eb4e3"/>
          </a:solidFill>
          <a:ln>
            <a:noFill/>
          </a:ln>
        </p:spPr>
        <p:txBody>
          <a:bodyPr anchor="ctr" bIns="46800" lIns="90000" rIns="90000" tIns="46800"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  <a:ea typeface="DejaVu Sans"/>
              </a:rPr>
              <a:t>Encuestas Satisfacción – Procedencia, alojamiento y desplazamientos</a:t>
            </a:r>
            <a:endParaRPr/>
          </a:p>
        </p:txBody>
      </p:sp>
      <p:sp>
        <p:nvSpPr>
          <p:cNvPr id="49" name="CustomShape 4"/>
          <p:cNvSpPr/>
          <p:nvPr/>
        </p:nvSpPr>
        <p:spPr>
          <a:xfrm flipH="1">
            <a:off x="6661080" y="3219840"/>
            <a:ext cx="223200" cy="36936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len="med" type="triangle" w="med"/>
          </a:ln>
        </p:spPr>
      </p:sp>
      <p:sp>
        <p:nvSpPr>
          <p:cNvPr id="50" name="CustomShape 5"/>
          <p:cNvSpPr/>
          <p:nvPr/>
        </p:nvSpPr>
        <p:spPr>
          <a:xfrm flipH="1">
            <a:off x="6286680" y="3045240"/>
            <a:ext cx="748800" cy="13536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len="med" type="triangle" w="med"/>
          </a:ln>
        </p:spPr>
      </p:sp>
      <p:graphicFrame>
        <p:nvGraphicFramePr>
          <p:cNvPr id="51" name="Gráfico 14"/>
          <p:cNvGraphicFramePr/>
          <p:nvPr/>
        </p:nvGraphicFramePr>
        <p:xfrm>
          <a:off x="1938240" y="1010880"/>
          <a:ext cx="8428680" cy="574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" name="CustomShape 6"/>
          <p:cNvSpPr/>
          <p:nvPr/>
        </p:nvSpPr>
        <p:spPr>
          <a:xfrm>
            <a:off x="7256880" y="2373480"/>
            <a:ext cx="758520" cy="42768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1822680" y="3186000"/>
            <a:ext cx="1665360" cy="1505520"/>
          </a:xfrm>
          <a:prstGeom prst="ellipse">
            <a:avLst/>
          </a:prstGeom>
          <a:solidFill>
            <a:srgbClr val="dce6f2"/>
          </a:solidFill>
          <a:ln w="25560">
            <a:solidFill>
              <a:srgbClr val="3a5f8b"/>
            </a:solidFill>
            <a:round/>
          </a:ln>
        </p:spPr>
      </p:sp>
      <p:sp>
        <p:nvSpPr>
          <p:cNvPr id="54" name="CustomShape 2"/>
          <p:cNvSpPr/>
          <p:nvPr/>
        </p:nvSpPr>
        <p:spPr>
          <a:xfrm>
            <a:off x="1902960" y="1886760"/>
            <a:ext cx="1423800" cy="983520"/>
          </a:xfrm>
          <a:prstGeom prst="ellipse">
            <a:avLst/>
          </a:prstGeom>
          <a:solidFill>
            <a:srgbClr val="dce6f2"/>
          </a:solidFill>
          <a:ln w="25560">
            <a:solidFill>
              <a:srgbClr val="3a5f8b"/>
            </a:solidFill>
            <a:round/>
          </a:ln>
        </p:spPr>
      </p:sp>
      <p:sp>
        <p:nvSpPr>
          <p:cNvPr id="55" name="CustomShape 3"/>
          <p:cNvSpPr/>
          <p:nvPr/>
        </p:nvSpPr>
        <p:spPr>
          <a:xfrm>
            <a:off x="2484360" y="535320"/>
            <a:ext cx="7098120" cy="45576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CustomShape 4"/>
          <p:cNvSpPr/>
          <p:nvPr/>
        </p:nvSpPr>
        <p:spPr>
          <a:xfrm>
            <a:off x="10145520" y="7009560"/>
            <a:ext cx="443160" cy="401760"/>
          </a:xfrm>
          <a:prstGeom prst="rect">
            <a:avLst/>
          </a:prstGeom>
          <a:noFill/>
          <a:ln>
            <a:noFill/>
          </a:ln>
        </p:spPr>
        <p:txBody>
          <a:bodyPr anchor="ctr" bIns="49680" lIns="99720" rIns="99720" tIns="49680"/>
          <a:p>
            <a:pPr algn="r">
              <a:lnSpc>
                <a:spcPct val="100000"/>
              </a:lnSpc>
            </a:pPr>
            <a:fld id="{42E2A553-1409-4633-8E09-433F024F50B7}" type="slidenum">
              <a:rPr lang="es-ES" sz="1300">
                <a:solidFill>
                  <a:srgbClr val="ffffff"/>
                </a:solidFill>
                <a:latin typeface="Calibri"/>
                <a:ea typeface="DejaVu Sans"/>
              </a:rPr>
              <a:t>&lt;número&gt;</a:t>
            </a:fld>
            <a:endParaRPr/>
          </a:p>
        </p:txBody>
      </p:sp>
      <p:sp>
        <p:nvSpPr>
          <p:cNvPr id="57" name="CustomShape 5"/>
          <p:cNvSpPr/>
          <p:nvPr/>
        </p:nvSpPr>
        <p:spPr>
          <a:xfrm>
            <a:off x="2250720" y="295920"/>
            <a:ext cx="6834240" cy="567000"/>
          </a:xfrm>
          <a:prstGeom prst="roundRect">
            <a:avLst>
              <a:gd fmla="val 13805" name="adj"/>
            </a:avLst>
          </a:prstGeom>
          <a:solidFill>
            <a:srgbClr val="8eb4e3"/>
          </a:solidFill>
          <a:ln>
            <a:noFill/>
          </a:ln>
        </p:spPr>
        <p:txBody>
          <a:bodyPr anchor="ctr" bIns="46800" lIns="90000" rIns="90000" tIns="46800"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  <a:ea typeface="DejaVu Sans"/>
              </a:rPr>
              <a:t>Encuestas Satisfacción – Pernoctaciones</a:t>
            </a:r>
            <a:endParaRPr/>
          </a:p>
        </p:txBody>
      </p:sp>
      <p:sp>
        <p:nvSpPr>
          <p:cNvPr id="58" name="CustomShape 6"/>
          <p:cNvSpPr/>
          <p:nvPr/>
        </p:nvSpPr>
        <p:spPr>
          <a:xfrm>
            <a:off x="2323440" y="1180800"/>
            <a:ext cx="617832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es-ES">
                <a:solidFill>
                  <a:srgbClr val="000000"/>
                </a:solidFill>
                <a:latin typeface="Arial"/>
                <a:ea typeface="DejaVu Sans"/>
              </a:rPr>
              <a:t>      </a:t>
            </a:r>
            <a:r>
              <a:rPr b="1" lang="es-ES">
                <a:solidFill>
                  <a:srgbClr val="000000"/>
                </a:solidFill>
                <a:latin typeface="Arial"/>
                <a:ea typeface="DejaVu Sans"/>
              </a:rPr>
              <a:t>PERNOCTACIONES (60% aficionados fuera de GC) 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Arial"/>
                <a:ea typeface="DejaVu Sans"/>
              </a:rPr>
              <a:t>
</a:t>
            </a:r>
            <a:endParaRPr/>
          </a:p>
        </p:txBody>
      </p:sp>
      <p:pic>
        <p:nvPicPr>
          <p:cNvPr descr="" id="59" name="Imagen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867840" y="1753920"/>
            <a:ext cx="5171760" cy="1733040"/>
          </a:xfrm>
          <a:prstGeom prst="rect">
            <a:avLst/>
          </a:prstGeom>
          <a:ln>
            <a:noFill/>
          </a:ln>
        </p:spPr>
      </p:pic>
      <p:sp>
        <p:nvSpPr>
          <p:cNvPr id="60" name="CustomShape 7"/>
          <p:cNvSpPr/>
          <p:nvPr/>
        </p:nvSpPr>
        <p:spPr>
          <a:xfrm>
            <a:off x="1842840" y="1953000"/>
            <a:ext cx="1544400" cy="8204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es-ES" sz="1600">
                <a:solidFill>
                  <a:srgbClr val="000000"/>
                </a:solidFill>
                <a:latin typeface="Calibri"/>
                <a:ea typeface="DejaVu Sans"/>
              </a:rPr>
              <a:t>84%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s-ES" sz="1600">
                <a:solidFill>
                  <a:srgbClr val="000000"/>
                </a:solidFill>
                <a:latin typeface="Calibri"/>
                <a:ea typeface="DejaVu Sans"/>
              </a:rPr>
              <a:t>pernoctaron en Las Palmas</a:t>
            </a:r>
            <a:endParaRPr/>
          </a:p>
        </p:txBody>
      </p:sp>
      <p:sp>
        <p:nvSpPr>
          <p:cNvPr id="61" name="CustomShape 8"/>
          <p:cNvSpPr/>
          <p:nvPr/>
        </p:nvSpPr>
        <p:spPr>
          <a:xfrm>
            <a:off x="1870200" y="3430080"/>
            <a:ext cx="1645920" cy="1246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es-ES" sz="1600">
                <a:solidFill>
                  <a:srgbClr val="000000"/>
                </a:solidFill>
                <a:latin typeface="Calibri"/>
                <a:ea typeface="DejaVu Sans"/>
              </a:rPr>
              <a:t>47% en “Apartamento Alquilado”. 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1400">
                <a:solidFill>
                  <a:srgbClr val="000000"/>
                </a:solidFill>
                <a:latin typeface="Calibri"/>
                <a:ea typeface="DejaVu Sans"/>
              </a:rPr>
              <a:t>(22% Vit’17 /24% GC’15)  </a:t>
            </a:r>
            <a:endParaRPr/>
          </a:p>
        </p:txBody>
      </p:sp>
      <p:pic>
        <p:nvPicPr>
          <p:cNvPr descr="" id="62" name="Imagen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752280" y="4249800"/>
            <a:ext cx="5287680" cy="188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2484360" y="535320"/>
            <a:ext cx="7098120" cy="45576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CustomShape 2"/>
          <p:cNvSpPr/>
          <p:nvPr/>
        </p:nvSpPr>
        <p:spPr>
          <a:xfrm>
            <a:off x="10145520" y="7009560"/>
            <a:ext cx="443160" cy="401760"/>
          </a:xfrm>
          <a:prstGeom prst="rect">
            <a:avLst/>
          </a:prstGeom>
          <a:noFill/>
          <a:ln>
            <a:noFill/>
          </a:ln>
        </p:spPr>
        <p:txBody>
          <a:bodyPr anchor="ctr" bIns="49680" lIns="99720" rIns="99720" tIns="49680"/>
          <a:p>
            <a:pPr algn="r">
              <a:lnSpc>
                <a:spcPct val="100000"/>
              </a:lnSpc>
            </a:pPr>
            <a:fld id="{BCFDB525-037F-4F3E-845E-08C6391DEE9D}" type="slidenum">
              <a:rPr lang="es-ES" sz="1300">
                <a:solidFill>
                  <a:srgbClr val="ffffff"/>
                </a:solidFill>
                <a:latin typeface="Calibri"/>
                <a:ea typeface="DejaVu Sans"/>
              </a:rPr>
              <a:t>&lt;número&gt;</a:t>
            </a:fld>
            <a:endParaRPr/>
          </a:p>
        </p:txBody>
      </p:sp>
      <p:sp>
        <p:nvSpPr>
          <p:cNvPr id="65" name="CustomShape 3"/>
          <p:cNvSpPr/>
          <p:nvPr/>
        </p:nvSpPr>
        <p:spPr>
          <a:xfrm>
            <a:off x="2250720" y="295920"/>
            <a:ext cx="6834240" cy="567000"/>
          </a:xfrm>
          <a:prstGeom prst="roundRect">
            <a:avLst>
              <a:gd fmla="val 13805" name="adj"/>
            </a:avLst>
          </a:prstGeom>
          <a:solidFill>
            <a:srgbClr val="8eb4e3"/>
          </a:solidFill>
          <a:ln>
            <a:noFill/>
          </a:ln>
        </p:spPr>
        <p:txBody>
          <a:bodyPr anchor="ctr" bIns="46800" lIns="90000" rIns="90000" tIns="46800"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  <a:ea typeface="DejaVu Sans"/>
              </a:rPr>
              <a:t>Encuestas Satisfacción - Alojamiento y accesibilidad</a:t>
            </a:r>
            <a:endParaRPr/>
          </a:p>
        </p:txBody>
      </p:sp>
      <p:graphicFrame>
        <p:nvGraphicFramePr>
          <p:cNvPr id="66" name="Chart 1"/>
          <p:cNvGraphicFramePr/>
          <p:nvPr/>
        </p:nvGraphicFramePr>
        <p:xfrm>
          <a:off x="2220120" y="1969200"/>
          <a:ext cx="7598160" cy="485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CustomShape 4"/>
          <p:cNvSpPr/>
          <p:nvPr/>
        </p:nvSpPr>
        <p:spPr>
          <a:xfrm>
            <a:off x="5324400" y="1203120"/>
            <a:ext cx="4552920" cy="698040"/>
          </a:xfrm>
          <a:prstGeom prst="roundRect">
            <a:avLst>
              <a:gd fmla="val 16667" name="adj"/>
            </a:avLst>
          </a:prstGeom>
          <a:solidFill>
            <a:srgbClr val="8eb4e3"/>
          </a:solidFill>
          <a:ln w="25560">
            <a:solidFill>
              <a:srgbClr val="3a5f8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s-ES" sz="900">
                <a:solidFill>
                  <a:srgbClr val="ffffff"/>
                </a:solidFill>
                <a:latin typeface="Arial"/>
                <a:ea typeface="DejaVu Sans"/>
              </a:rPr>
              <a:t>La puntuación más alta que los aficionados podían dar en la valoración es 5</a:t>
            </a:r>
            <a:r>
              <a:rPr lang="es-ES" sz="900">
                <a:solidFill>
                  <a:srgbClr val="ffffff"/>
                </a:solidFill>
                <a:latin typeface="Arial"/>
                <a:ea typeface="DejaVu Sans"/>
              </a:rPr>
              <a:t>. </a:t>
            </a:r>
            <a:endParaRPr/>
          </a:p>
          <a:p>
            <a:pPr algn="ctr">
              <a:lnSpc>
                <a:spcPct val="100000"/>
              </a:lnSpc>
            </a:pPr>
            <a:r>
              <a:rPr lang="es-ES" sz="900">
                <a:solidFill>
                  <a:srgbClr val="ffffff"/>
                </a:solidFill>
                <a:latin typeface="Calibri"/>
                <a:ea typeface="DejaVu Sans"/>
              </a:rPr>
              <a:t>La nota más baja es la relacionada con la salida con transporte público del pabellón, punto generalizado a mejorar dadas las opiniones de los aficionados en muchas abiertas.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8" name="CustomShape 5"/>
          <p:cNvSpPr/>
          <p:nvPr/>
        </p:nvSpPr>
        <p:spPr>
          <a:xfrm>
            <a:off x="1965600" y="4306680"/>
            <a:ext cx="266040" cy="453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69" name="CustomShape 6"/>
          <p:cNvSpPr/>
          <p:nvPr/>
        </p:nvSpPr>
        <p:spPr>
          <a:xfrm>
            <a:off x="9838440" y="4221720"/>
            <a:ext cx="212400" cy="8712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70" name="CustomShape 7"/>
          <p:cNvSpPr/>
          <p:nvPr/>
        </p:nvSpPr>
        <p:spPr>
          <a:xfrm>
            <a:off x="1633320" y="4114080"/>
            <a:ext cx="484200" cy="2120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 sz="800">
                <a:solidFill>
                  <a:srgbClr val="000000"/>
                </a:solidFill>
                <a:latin typeface="Arial"/>
                <a:ea typeface="DejaVu Sans"/>
              </a:rPr>
              <a:t>media</a:t>
            </a:r>
            <a:endParaRPr/>
          </a:p>
        </p:txBody>
      </p:sp>
      <p:sp>
        <p:nvSpPr>
          <p:cNvPr id="71" name="CustomShape 8"/>
          <p:cNvSpPr/>
          <p:nvPr/>
        </p:nvSpPr>
        <p:spPr>
          <a:xfrm>
            <a:off x="9877680" y="4019400"/>
            <a:ext cx="484200" cy="2120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 sz="800">
                <a:solidFill>
                  <a:srgbClr val="000000"/>
                </a:solidFill>
                <a:latin typeface="Arial"/>
                <a:ea typeface="DejaVu Sans"/>
              </a:rPr>
              <a:t>media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2484360" y="535320"/>
            <a:ext cx="7098120" cy="45576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CustomShape 2"/>
          <p:cNvSpPr/>
          <p:nvPr/>
        </p:nvSpPr>
        <p:spPr>
          <a:xfrm>
            <a:off x="10145520" y="7009560"/>
            <a:ext cx="443160" cy="401760"/>
          </a:xfrm>
          <a:prstGeom prst="rect">
            <a:avLst/>
          </a:prstGeom>
          <a:noFill/>
          <a:ln>
            <a:noFill/>
          </a:ln>
        </p:spPr>
        <p:txBody>
          <a:bodyPr anchor="ctr" bIns="49680" lIns="99720" rIns="99720" tIns="49680"/>
          <a:p>
            <a:pPr algn="r">
              <a:lnSpc>
                <a:spcPct val="100000"/>
              </a:lnSpc>
            </a:pPr>
            <a:fld id="{3B9F6689-8701-4C9D-B24F-339421044007}" type="slidenum">
              <a:rPr lang="es-ES" sz="1300">
                <a:solidFill>
                  <a:srgbClr val="ffffff"/>
                </a:solidFill>
                <a:latin typeface="Calibri"/>
                <a:ea typeface="DejaVu Sans"/>
              </a:rPr>
              <a:t>&lt;número&gt;</a:t>
            </a:fld>
            <a:endParaRPr/>
          </a:p>
        </p:txBody>
      </p:sp>
      <p:sp>
        <p:nvSpPr>
          <p:cNvPr id="74" name="CustomShape 3"/>
          <p:cNvSpPr/>
          <p:nvPr/>
        </p:nvSpPr>
        <p:spPr>
          <a:xfrm>
            <a:off x="2250720" y="295920"/>
            <a:ext cx="6834240" cy="567000"/>
          </a:xfrm>
          <a:prstGeom prst="roundRect">
            <a:avLst>
              <a:gd fmla="val 13805" name="adj"/>
            </a:avLst>
          </a:prstGeom>
          <a:solidFill>
            <a:srgbClr val="8eb4e3"/>
          </a:solidFill>
          <a:ln>
            <a:noFill/>
          </a:ln>
        </p:spPr>
        <p:txBody>
          <a:bodyPr anchor="ctr" bIns="46800" lIns="90000" rIns="90000" tIns="46800"/>
          <a:p>
            <a:pPr algn="ctr"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Calibri"/>
                <a:ea typeface="DejaVu Sans"/>
              </a:rPr>
              <a:t>Encuestas Satisfacción – Satisfacción general</a:t>
            </a:r>
            <a:endParaRPr/>
          </a:p>
        </p:txBody>
      </p:sp>
      <p:pic>
        <p:nvPicPr>
          <p:cNvPr descr="" id="75" name="Gráfico 9"/>
          <p:cNvPicPr/>
          <p:nvPr/>
        </p:nvPicPr>
        <p:blipFill>
          <a:blip r:embed="rId2"/>
          <a:stretch>
            <a:fillRect/>
          </a:stretch>
        </p:blipFill>
        <p:spPr>
          <a:xfrm>
            <a:off x="4318920" y="4416480"/>
            <a:ext cx="2373120" cy="1739880"/>
          </a:xfrm>
          <a:prstGeom prst="rect">
            <a:avLst/>
          </a:prstGeom>
          <a:ln>
            <a:noFill/>
          </a:ln>
        </p:spPr>
      </p:pic>
      <p:graphicFrame>
        <p:nvGraphicFramePr>
          <p:cNvPr id="76" name="Gráfico 8"/>
          <p:cNvGraphicFramePr/>
          <p:nvPr/>
        </p:nvGraphicFramePr>
        <p:xfrm>
          <a:off x="2457000" y="1799640"/>
          <a:ext cx="6628320" cy="435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